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39"/>
  </p:handoutMasterIdLst>
  <p:sldIdLst>
    <p:sldId id="258" r:id="rId5"/>
    <p:sldId id="270" r:id="rId6"/>
    <p:sldId id="274" r:id="rId7"/>
    <p:sldId id="271" r:id="rId8"/>
    <p:sldId id="276" r:id="rId9"/>
    <p:sldId id="272" r:id="rId10"/>
    <p:sldId id="273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6" r:id="rId19"/>
    <p:sldId id="287" r:id="rId20"/>
    <p:sldId id="283" r:id="rId21"/>
    <p:sldId id="284" r:id="rId22"/>
    <p:sldId id="285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3" r:id="rId37"/>
    <p:sldId id="30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429"/>
    <a:srgbClr val="005024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7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8A3B4-728A-4BF1-A004-B7307E58FC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840FF3B-2F36-4158-B84D-74DF5FC43F8C}">
      <dgm:prSet phldrT="[Texto]"/>
      <dgm:spPr/>
      <dgm:t>
        <a:bodyPr/>
        <a:lstStyle/>
        <a:p>
          <a:r>
            <a:rPr lang="pt-BR" dirty="0" smtClean="0"/>
            <a:t>Modelagem Relacional</a:t>
          </a:r>
          <a:endParaRPr lang="pt-BR" dirty="0"/>
        </a:p>
      </dgm:t>
    </dgm:pt>
    <dgm:pt modelId="{94C9AAD6-B2C3-4186-BA2C-3733B69C791C}" type="parTrans" cxnId="{EB77926C-2614-44F7-A382-4B3BDF24B05C}">
      <dgm:prSet/>
      <dgm:spPr/>
      <dgm:t>
        <a:bodyPr/>
        <a:lstStyle/>
        <a:p>
          <a:endParaRPr lang="pt-BR"/>
        </a:p>
      </dgm:t>
    </dgm:pt>
    <dgm:pt modelId="{6EFAD117-14C4-484C-BCBF-097294482205}" type="sibTrans" cxnId="{EB77926C-2614-44F7-A382-4B3BDF24B05C}">
      <dgm:prSet/>
      <dgm:spPr/>
      <dgm:t>
        <a:bodyPr/>
        <a:lstStyle/>
        <a:p>
          <a:endParaRPr lang="pt-BR"/>
        </a:p>
      </dgm:t>
    </dgm:pt>
    <dgm:pt modelId="{1B8E115D-EE18-4CFC-B92E-D0B677D099B1}">
      <dgm:prSet phldrT="[Texto]"/>
      <dgm:spPr/>
      <dgm:t>
        <a:bodyPr/>
        <a:lstStyle/>
        <a:p>
          <a:r>
            <a:rPr lang="pt-BR" dirty="0" smtClean="0"/>
            <a:t>Uso da Tabela (</a:t>
          </a:r>
          <a:r>
            <a:rPr lang="pt-BR" dirty="0" err="1" smtClean="0"/>
            <a:t>ListObject</a:t>
          </a:r>
          <a:r>
            <a:rPr lang="pt-BR" dirty="0" smtClean="0"/>
            <a:t>)</a:t>
          </a:r>
          <a:endParaRPr lang="pt-BR" dirty="0"/>
        </a:p>
      </dgm:t>
    </dgm:pt>
    <dgm:pt modelId="{3B8C967F-DD6E-4792-B5A6-1ADE8B033D83}" type="parTrans" cxnId="{35FAA714-B385-43EF-A51F-33549E0FC931}">
      <dgm:prSet/>
      <dgm:spPr/>
      <dgm:t>
        <a:bodyPr/>
        <a:lstStyle/>
        <a:p>
          <a:endParaRPr lang="pt-BR"/>
        </a:p>
      </dgm:t>
    </dgm:pt>
    <dgm:pt modelId="{4B07D5B8-1661-4982-BD1E-A527A6A755D9}" type="sibTrans" cxnId="{35FAA714-B385-43EF-A51F-33549E0FC931}">
      <dgm:prSet/>
      <dgm:spPr/>
      <dgm:t>
        <a:bodyPr/>
        <a:lstStyle/>
        <a:p>
          <a:endParaRPr lang="pt-BR"/>
        </a:p>
      </dgm:t>
    </dgm:pt>
    <dgm:pt modelId="{83C4874E-4A26-4BFC-98C9-429BA2C0573D}">
      <dgm:prSet phldrT="[Texto]"/>
      <dgm:spPr/>
      <dgm:t>
        <a:bodyPr/>
        <a:lstStyle/>
        <a:p>
          <a:r>
            <a:rPr lang="pt-BR" dirty="0" smtClean="0"/>
            <a:t>Relacionamento entre Tabelas</a:t>
          </a:r>
          <a:endParaRPr lang="pt-BR" dirty="0"/>
        </a:p>
      </dgm:t>
    </dgm:pt>
    <dgm:pt modelId="{12A7AA79-91BA-45CF-BD71-069255E44D79}" type="parTrans" cxnId="{7800DF99-0402-4C90-B2FD-B6EFA929BBF5}">
      <dgm:prSet/>
      <dgm:spPr/>
      <dgm:t>
        <a:bodyPr/>
        <a:lstStyle/>
        <a:p>
          <a:endParaRPr lang="pt-BR"/>
        </a:p>
      </dgm:t>
    </dgm:pt>
    <dgm:pt modelId="{4642C1E2-C796-4B42-95F5-43E3469C2824}" type="sibTrans" cxnId="{7800DF99-0402-4C90-B2FD-B6EFA929BBF5}">
      <dgm:prSet/>
      <dgm:spPr/>
      <dgm:t>
        <a:bodyPr/>
        <a:lstStyle/>
        <a:p>
          <a:endParaRPr lang="pt-BR"/>
        </a:p>
      </dgm:t>
    </dgm:pt>
    <dgm:pt modelId="{D539D30F-4027-497A-A486-FE0419A8E50C}">
      <dgm:prSet phldrT="[Texto]"/>
      <dgm:spPr/>
      <dgm:t>
        <a:bodyPr/>
        <a:lstStyle/>
        <a:p>
          <a:r>
            <a:rPr lang="pt-BR" dirty="0" smtClean="0"/>
            <a:t>Validações simples de Regras de Negócio</a:t>
          </a:r>
          <a:endParaRPr lang="pt-BR" dirty="0"/>
        </a:p>
      </dgm:t>
    </dgm:pt>
    <dgm:pt modelId="{91409AD1-69C7-409B-B7C4-537507BAF531}" type="parTrans" cxnId="{96F3A729-2471-422B-8E5A-2AFBC6DC5C47}">
      <dgm:prSet/>
      <dgm:spPr/>
      <dgm:t>
        <a:bodyPr/>
        <a:lstStyle/>
        <a:p>
          <a:endParaRPr lang="pt-BR"/>
        </a:p>
      </dgm:t>
    </dgm:pt>
    <dgm:pt modelId="{550F75AF-7423-43A8-A7B8-B23F0511D288}" type="sibTrans" cxnId="{96F3A729-2471-422B-8E5A-2AFBC6DC5C47}">
      <dgm:prSet/>
      <dgm:spPr/>
      <dgm:t>
        <a:bodyPr/>
        <a:lstStyle/>
        <a:p>
          <a:endParaRPr lang="pt-BR"/>
        </a:p>
      </dgm:t>
    </dgm:pt>
    <dgm:pt modelId="{ACB82A9C-AB62-4620-A9D4-0620E35D8C7F}">
      <dgm:prSet phldrT="[Texto]"/>
      <dgm:spPr/>
      <dgm:t>
        <a:bodyPr/>
        <a:lstStyle/>
        <a:p>
          <a:r>
            <a:rPr lang="pt-BR" dirty="0" smtClean="0"/>
            <a:t>Arquitetura da Informação</a:t>
          </a:r>
          <a:endParaRPr lang="pt-BR" dirty="0"/>
        </a:p>
      </dgm:t>
    </dgm:pt>
    <dgm:pt modelId="{1F90787C-CD66-4403-9973-D2EAA6B50336}" type="parTrans" cxnId="{E3F57C92-210D-494D-ABAC-491AAFFA5AB5}">
      <dgm:prSet/>
      <dgm:spPr/>
      <dgm:t>
        <a:bodyPr/>
        <a:lstStyle/>
        <a:p>
          <a:endParaRPr lang="pt-BR"/>
        </a:p>
      </dgm:t>
    </dgm:pt>
    <dgm:pt modelId="{5DA2C1F7-D78A-49C5-92D3-0AB460D59A5C}" type="sibTrans" cxnId="{E3F57C92-210D-494D-ABAC-491AAFFA5AB5}">
      <dgm:prSet/>
      <dgm:spPr/>
      <dgm:t>
        <a:bodyPr/>
        <a:lstStyle/>
        <a:p>
          <a:endParaRPr lang="pt-BR"/>
        </a:p>
      </dgm:t>
    </dgm:pt>
    <dgm:pt modelId="{B6343061-4573-49C8-A41C-2883E52CDE2A}" type="pres">
      <dgm:prSet presAssocID="{7568A3B4-728A-4BF1-A004-B7307E58FC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EC7BD807-7BD1-4DBA-ADE8-B14491F24AB1}" type="pres">
      <dgm:prSet presAssocID="{6840FF3B-2F36-4158-B84D-74DF5FC43F8C}" presName="parentText" presStyleLbl="node1" presStyleIdx="0" presStyleCnt="5" custLinFactNeighborY="-4228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C03C83-D6D6-42B7-84C0-D03F7D1FD46A}" type="pres">
      <dgm:prSet presAssocID="{6EFAD117-14C4-484C-BCBF-097294482205}" presName="spacer" presStyleCnt="0"/>
      <dgm:spPr/>
    </dgm:pt>
    <dgm:pt modelId="{3FFEAB6A-2B4E-47AE-B099-5354DF034B72}" type="pres">
      <dgm:prSet presAssocID="{1B8E115D-EE18-4CFC-B92E-D0B677D099B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CC8EFD-EE6F-41FA-AAD6-9F29D2128B9A}" type="pres">
      <dgm:prSet presAssocID="{4B07D5B8-1661-4982-BD1E-A527A6A755D9}" presName="spacer" presStyleCnt="0"/>
      <dgm:spPr/>
    </dgm:pt>
    <dgm:pt modelId="{1027DF64-00DE-4F19-B869-BF2A8B87234F}" type="pres">
      <dgm:prSet presAssocID="{83C4874E-4A26-4BFC-98C9-429BA2C057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DE3AF8-6968-45C1-B5F5-AC960C263BDC}" type="pres">
      <dgm:prSet presAssocID="{4642C1E2-C796-4B42-95F5-43E3469C2824}" presName="spacer" presStyleCnt="0"/>
      <dgm:spPr/>
    </dgm:pt>
    <dgm:pt modelId="{BFD6F1CA-DE7B-478C-9D0D-0EB296762511}" type="pres">
      <dgm:prSet presAssocID="{D539D30F-4027-497A-A486-FE0419A8E50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1F83FE-3057-4A90-947A-B19E8EDEBE6E}" type="pres">
      <dgm:prSet presAssocID="{550F75AF-7423-43A8-A7B8-B23F0511D288}" presName="spacer" presStyleCnt="0"/>
      <dgm:spPr/>
    </dgm:pt>
    <dgm:pt modelId="{1194E707-6DF6-435A-B383-CA33B5B116ED}" type="pres">
      <dgm:prSet presAssocID="{ACB82A9C-AB62-4620-A9D4-0620E35D8C7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62B6368-95A1-49DA-A7FD-2FE402A9D57F}" type="presOf" srcId="{1B8E115D-EE18-4CFC-B92E-D0B677D099B1}" destId="{3FFEAB6A-2B4E-47AE-B099-5354DF034B72}" srcOrd="0" destOrd="0" presId="urn:microsoft.com/office/officeart/2005/8/layout/vList2"/>
    <dgm:cxn modelId="{EB77926C-2614-44F7-A382-4B3BDF24B05C}" srcId="{7568A3B4-728A-4BF1-A004-B7307E58FC5B}" destId="{6840FF3B-2F36-4158-B84D-74DF5FC43F8C}" srcOrd="0" destOrd="0" parTransId="{94C9AAD6-B2C3-4186-BA2C-3733B69C791C}" sibTransId="{6EFAD117-14C4-484C-BCBF-097294482205}"/>
    <dgm:cxn modelId="{35FAA714-B385-43EF-A51F-33549E0FC931}" srcId="{7568A3B4-728A-4BF1-A004-B7307E58FC5B}" destId="{1B8E115D-EE18-4CFC-B92E-D0B677D099B1}" srcOrd="1" destOrd="0" parTransId="{3B8C967F-DD6E-4792-B5A6-1ADE8B033D83}" sibTransId="{4B07D5B8-1661-4982-BD1E-A527A6A755D9}"/>
    <dgm:cxn modelId="{6C9347FC-7D6D-4111-95B2-DA8EA259CDB9}" type="presOf" srcId="{D539D30F-4027-497A-A486-FE0419A8E50C}" destId="{BFD6F1CA-DE7B-478C-9D0D-0EB296762511}" srcOrd="0" destOrd="0" presId="urn:microsoft.com/office/officeart/2005/8/layout/vList2"/>
    <dgm:cxn modelId="{E3F57C92-210D-494D-ABAC-491AAFFA5AB5}" srcId="{7568A3B4-728A-4BF1-A004-B7307E58FC5B}" destId="{ACB82A9C-AB62-4620-A9D4-0620E35D8C7F}" srcOrd="4" destOrd="0" parTransId="{1F90787C-CD66-4403-9973-D2EAA6B50336}" sibTransId="{5DA2C1F7-D78A-49C5-92D3-0AB460D59A5C}"/>
    <dgm:cxn modelId="{12114B6E-CAAC-4A8B-8118-B8874E446843}" type="presOf" srcId="{6840FF3B-2F36-4158-B84D-74DF5FC43F8C}" destId="{EC7BD807-7BD1-4DBA-ADE8-B14491F24AB1}" srcOrd="0" destOrd="0" presId="urn:microsoft.com/office/officeart/2005/8/layout/vList2"/>
    <dgm:cxn modelId="{9124305E-399B-418A-8563-43CFD685DB60}" type="presOf" srcId="{83C4874E-4A26-4BFC-98C9-429BA2C0573D}" destId="{1027DF64-00DE-4F19-B869-BF2A8B87234F}" srcOrd="0" destOrd="0" presId="urn:microsoft.com/office/officeart/2005/8/layout/vList2"/>
    <dgm:cxn modelId="{78F985CB-AA15-40EB-B447-1E82D6531B42}" type="presOf" srcId="{7568A3B4-728A-4BF1-A004-B7307E58FC5B}" destId="{B6343061-4573-49C8-A41C-2883E52CDE2A}" srcOrd="0" destOrd="0" presId="urn:microsoft.com/office/officeart/2005/8/layout/vList2"/>
    <dgm:cxn modelId="{090AA739-6F72-459A-8B5C-071459CA7184}" type="presOf" srcId="{ACB82A9C-AB62-4620-A9D4-0620E35D8C7F}" destId="{1194E707-6DF6-435A-B383-CA33B5B116ED}" srcOrd="0" destOrd="0" presId="urn:microsoft.com/office/officeart/2005/8/layout/vList2"/>
    <dgm:cxn modelId="{7800DF99-0402-4C90-B2FD-B6EFA929BBF5}" srcId="{7568A3B4-728A-4BF1-A004-B7307E58FC5B}" destId="{83C4874E-4A26-4BFC-98C9-429BA2C0573D}" srcOrd="2" destOrd="0" parTransId="{12A7AA79-91BA-45CF-BD71-069255E44D79}" sibTransId="{4642C1E2-C796-4B42-95F5-43E3469C2824}"/>
    <dgm:cxn modelId="{96F3A729-2471-422B-8E5A-2AFBC6DC5C47}" srcId="{7568A3B4-728A-4BF1-A004-B7307E58FC5B}" destId="{D539D30F-4027-497A-A486-FE0419A8E50C}" srcOrd="3" destOrd="0" parTransId="{91409AD1-69C7-409B-B7C4-537507BAF531}" sibTransId="{550F75AF-7423-43A8-A7B8-B23F0511D288}"/>
    <dgm:cxn modelId="{414D6F58-EE31-4427-9E85-7585363BC5DD}" type="presParOf" srcId="{B6343061-4573-49C8-A41C-2883E52CDE2A}" destId="{EC7BD807-7BD1-4DBA-ADE8-B14491F24AB1}" srcOrd="0" destOrd="0" presId="urn:microsoft.com/office/officeart/2005/8/layout/vList2"/>
    <dgm:cxn modelId="{BB28B88F-80C2-4E82-A487-48EBB40F61F9}" type="presParOf" srcId="{B6343061-4573-49C8-A41C-2883E52CDE2A}" destId="{2EC03C83-D6D6-42B7-84C0-D03F7D1FD46A}" srcOrd="1" destOrd="0" presId="urn:microsoft.com/office/officeart/2005/8/layout/vList2"/>
    <dgm:cxn modelId="{BADAE9EB-A148-49A7-A45A-F6F80E46FB9F}" type="presParOf" srcId="{B6343061-4573-49C8-A41C-2883E52CDE2A}" destId="{3FFEAB6A-2B4E-47AE-B099-5354DF034B72}" srcOrd="2" destOrd="0" presId="urn:microsoft.com/office/officeart/2005/8/layout/vList2"/>
    <dgm:cxn modelId="{C63C5B59-9EBB-4D02-B2E4-B23EFEA354FB}" type="presParOf" srcId="{B6343061-4573-49C8-A41C-2883E52CDE2A}" destId="{EFCC8EFD-EE6F-41FA-AAD6-9F29D2128B9A}" srcOrd="3" destOrd="0" presId="urn:microsoft.com/office/officeart/2005/8/layout/vList2"/>
    <dgm:cxn modelId="{3D1A29CE-AB0E-4EEA-B11C-73DB641A76DB}" type="presParOf" srcId="{B6343061-4573-49C8-A41C-2883E52CDE2A}" destId="{1027DF64-00DE-4F19-B869-BF2A8B87234F}" srcOrd="4" destOrd="0" presId="urn:microsoft.com/office/officeart/2005/8/layout/vList2"/>
    <dgm:cxn modelId="{6D86DEC3-ED13-40EA-8603-49F73E7F1822}" type="presParOf" srcId="{B6343061-4573-49C8-A41C-2883E52CDE2A}" destId="{07DE3AF8-6968-45C1-B5F5-AC960C263BDC}" srcOrd="5" destOrd="0" presId="urn:microsoft.com/office/officeart/2005/8/layout/vList2"/>
    <dgm:cxn modelId="{324A9BAF-B6AD-4008-A8B6-F4EEEDABA588}" type="presParOf" srcId="{B6343061-4573-49C8-A41C-2883E52CDE2A}" destId="{BFD6F1CA-DE7B-478C-9D0D-0EB296762511}" srcOrd="6" destOrd="0" presId="urn:microsoft.com/office/officeart/2005/8/layout/vList2"/>
    <dgm:cxn modelId="{32F729DF-B8AB-4E54-B173-CBE74131B431}" type="presParOf" srcId="{B6343061-4573-49C8-A41C-2883E52CDE2A}" destId="{F01F83FE-3057-4A90-947A-B19E8EDEBE6E}" srcOrd="7" destOrd="0" presId="urn:microsoft.com/office/officeart/2005/8/layout/vList2"/>
    <dgm:cxn modelId="{A4FE05CA-548B-4137-BB8E-6D63CF81770B}" type="presParOf" srcId="{B6343061-4573-49C8-A41C-2883E52CDE2A}" destId="{1194E707-6DF6-435A-B383-CA33B5B116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FA89E-AABF-4733-96C7-48816ABA02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23E619-32ED-4517-B190-9B6D8F099C31}" type="pres">
      <dgm:prSet presAssocID="{259FA89E-AABF-4733-96C7-48816ABA02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</dgm:ptLst>
  <dgm:cxnLst>
    <dgm:cxn modelId="{EE572601-6DC2-49B4-8C57-F3C30DBEA2BF}" type="presOf" srcId="{259FA89E-AABF-4733-96C7-48816ABA025B}" destId="{1523E619-32ED-4517-B190-9B6D8F099C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D807-7BD1-4DBA-ADE8-B14491F24AB1}">
      <dsp:nvSpPr>
        <dsp:cNvPr id="0" name=""/>
        <dsp:cNvSpPr/>
      </dsp:nvSpPr>
      <dsp:spPr>
        <a:xfrm>
          <a:off x="0" y="0"/>
          <a:ext cx="8774113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Modelagem Relacional</a:t>
          </a:r>
          <a:endParaRPr lang="pt-BR" sz="2900" kern="1200" dirty="0"/>
        </a:p>
      </dsp:txBody>
      <dsp:txXfrm>
        <a:off x="33955" y="33955"/>
        <a:ext cx="8706203" cy="627655"/>
      </dsp:txXfrm>
    </dsp:sp>
    <dsp:sp modelId="{3FFEAB6A-2B4E-47AE-B099-5354DF034B72}">
      <dsp:nvSpPr>
        <dsp:cNvPr id="0" name=""/>
        <dsp:cNvSpPr/>
      </dsp:nvSpPr>
      <dsp:spPr>
        <a:xfrm>
          <a:off x="0" y="789855"/>
          <a:ext cx="8774113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Uso da Tabela (</a:t>
          </a:r>
          <a:r>
            <a:rPr lang="pt-BR" sz="2900" kern="1200" dirty="0" err="1" smtClean="0"/>
            <a:t>ListObject</a:t>
          </a:r>
          <a:r>
            <a:rPr lang="pt-BR" sz="2900" kern="1200" dirty="0" smtClean="0"/>
            <a:t>)</a:t>
          </a:r>
          <a:endParaRPr lang="pt-BR" sz="2900" kern="1200" dirty="0"/>
        </a:p>
      </dsp:txBody>
      <dsp:txXfrm>
        <a:off x="33955" y="823810"/>
        <a:ext cx="8706203" cy="627655"/>
      </dsp:txXfrm>
    </dsp:sp>
    <dsp:sp modelId="{1027DF64-00DE-4F19-B869-BF2A8B87234F}">
      <dsp:nvSpPr>
        <dsp:cNvPr id="0" name=""/>
        <dsp:cNvSpPr/>
      </dsp:nvSpPr>
      <dsp:spPr>
        <a:xfrm>
          <a:off x="0" y="1568940"/>
          <a:ext cx="8774113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Relacionamento entre Tabelas</a:t>
          </a:r>
          <a:endParaRPr lang="pt-BR" sz="2900" kern="1200" dirty="0"/>
        </a:p>
      </dsp:txBody>
      <dsp:txXfrm>
        <a:off x="33955" y="1602895"/>
        <a:ext cx="8706203" cy="627655"/>
      </dsp:txXfrm>
    </dsp:sp>
    <dsp:sp modelId="{BFD6F1CA-DE7B-478C-9D0D-0EB296762511}">
      <dsp:nvSpPr>
        <dsp:cNvPr id="0" name=""/>
        <dsp:cNvSpPr/>
      </dsp:nvSpPr>
      <dsp:spPr>
        <a:xfrm>
          <a:off x="0" y="2348025"/>
          <a:ext cx="8774113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Validações simples de Regras de Negócio</a:t>
          </a:r>
          <a:endParaRPr lang="pt-BR" sz="2900" kern="1200" dirty="0"/>
        </a:p>
      </dsp:txBody>
      <dsp:txXfrm>
        <a:off x="33955" y="2381980"/>
        <a:ext cx="8706203" cy="627655"/>
      </dsp:txXfrm>
    </dsp:sp>
    <dsp:sp modelId="{1194E707-6DF6-435A-B383-CA33B5B116ED}">
      <dsp:nvSpPr>
        <dsp:cNvPr id="0" name=""/>
        <dsp:cNvSpPr/>
      </dsp:nvSpPr>
      <dsp:spPr>
        <a:xfrm>
          <a:off x="0" y="3127110"/>
          <a:ext cx="8774113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900" kern="1200" dirty="0" smtClean="0"/>
            <a:t>Arquitetura da Informação</a:t>
          </a:r>
          <a:endParaRPr lang="pt-BR" sz="2900" kern="1200" dirty="0"/>
        </a:p>
      </dsp:txBody>
      <dsp:txXfrm>
        <a:off x="33955" y="3161065"/>
        <a:ext cx="8706203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10/01/2018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3539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Aulas 3 e 4: O</a:t>
            </a:r>
            <a:r>
              <a:rPr lang="pt-BR" sz="1400" baseline="0" dirty="0" smtClean="0">
                <a:solidFill>
                  <a:srgbClr val="FCCA80"/>
                </a:solidFill>
              </a:rPr>
              <a:t> Excel como repositório de dados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nmymodel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Aulas 3 e 4 – Excel como repositório</a:t>
            </a:r>
            <a:endParaRPr lang="pt-BR" kern="0" dirty="0">
              <a:solidFill>
                <a:srgbClr val="002A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Modelagem Relacional – Normalizando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0577" t="16253" r="8461" b="36565"/>
          <a:stretch/>
        </p:blipFill>
        <p:spPr>
          <a:xfrm>
            <a:off x="694592" y="3396963"/>
            <a:ext cx="7438294" cy="346103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1546" y="733990"/>
            <a:ext cx="84669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Normalizar quase sempre envolve a criação de mais tabelas, que são relacionadas entre si no esquema que chamamos de “1 para N”, ou seja, uma linha da Tabela1 se relaciona com 0, 1 ou várias linhas da Tabela2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Lidar com vários conjuntos de dados relacionados em uma planilha Excel, usando as funções tradicionais, é muito complicado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Adiante vamos conhecer algumas técnicas que vão ajudar. MAS NÃO RESOLVER TODOS OS PROBLEMAS QUE SERIAM RESOLVIDOS POR UM SGBD – SISTEMA GERENCIADOR DE BANCO DE DADOS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24902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SGBD – Sistema gerenciador de banco de dados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546" y="733990"/>
            <a:ext cx="8466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r>
              <a:rPr lang="pt-BR" dirty="0" smtClean="0"/>
              <a:t>ALGUMAS das MUITAS funcionalidades de um SGBD QUE NÃO VAMOS ENCONTRAR NO EXCEL, QUANDO USADO COMO REPOSITÓRIO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Controle de </a:t>
            </a:r>
            <a:r>
              <a:rPr lang="pt-BR" b="1" dirty="0" smtClean="0"/>
              <a:t>Concorrência </a:t>
            </a:r>
            <a:r>
              <a:rPr lang="pt-BR" dirty="0" smtClean="0"/>
              <a:t>– suporta vários usuários alterando informações ao mesmo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Controle de </a:t>
            </a:r>
            <a:r>
              <a:rPr lang="pt-BR" b="1" dirty="0" smtClean="0"/>
              <a:t>Integridade</a:t>
            </a:r>
            <a:r>
              <a:rPr lang="pt-BR" dirty="0" smtClean="0"/>
              <a:t> – se tudo for bem programado, os dados são mantidos sempre em um estado consistente e coerente, sem ferir nenhuma regra de validação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Controle de </a:t>
            </a:r>
            <a:r>
              <a:rPr lang="pt-BR" b="1" dirty="0" smtClean="0"/>
              <a:t>Acesso</a:t>
            </a:r>
            <a:r>
              <a:rPr lang="pt-BR" dirty="0" smtClean="0"/>
              <a:t> detalhado – o SGBD provê granularidade de controle de acesso por cada campo e linha, se for necessário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Suporte a volumes enormes de dados 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7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546" y="733990"/>
            <a:ext cx="8466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Aquele botão que deixa um conjunto de linhas e colunas bonitinhas faz mais do que parece.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Menu-&gt;Página Inicial-&gt;Formatar como tabela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6251" r="59230" b="54337"/>
          <a:stretch/>
        </p:blipFill>
        <p:spPr>
          <a:xfrm>
            <a:off x="844061" y="2871044"/>
            <a:ext cx="5798364" cy="27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546" y="733990"/>
            <a:ext cx="84669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Tabela é uma estrutura de linhas e colunas que POSSUI UM NOME e é reconhecida por: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Fórmulas da pasta de trabalho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Power 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Power </a:t>
            </a:r>
            <a:r>
              <a:rPr lang="pt-BR" dirty="0" err="1" smtClean="0"/>
              <a:t>Pivot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Macros VBA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Power Query de outras Pastas de Trabalho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importante dar um nome inteligível às tabelas. Com a Tabela selecionada, menu-&gt;Ferramentas de Tabela-&gt;Design-&gt;Nome da Tabela, ou Menu-Fórmula-&gt;Gerenciador de Nomes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5962" b="51594"/>
          <a:stretch/>
        </p:blipFill>
        <p:spPr>
          <a:xfrm>
            <a:off x="193429" y="3827884"/>
            <a:ext cx="8203223" cy="25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- Fórmulas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80175"/>
            <a:ext cx="8466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Fórmulas enxergam as Tabelas e suas estruturas internas. Exemplo com nome da tabela “</a:t>
            </a:r>
            <a:r>
              <a:rPr lang="pt-BR" dirty="0" err="1" smtClean="0"/>
              <a:t>T_Funcionário</a:t>
            </a:r>
            <a:r>
              <a:rPr lang="pt-BR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Conteúdo da tabela sem cabeçalho: =</a:t>
            </a:r>
            <a:r>
              <a:rPr lang="pt-BR" dirty="0" err="1" smtClean="0"/>
              <a:t>T_Funcionário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Conteúdo da tabela </a:t>
            </a:r>
            <a:r>
              <a:rPr lang="pt-BR" dirty="0"/>
              <a:t>com cabeçalho: =</a:t>
            </a:r>
            <a:r>
              <a:rPr lang="pt-BR" dirty="0" err="1"/>
              <a:t>T_Funcionário</a:t>
            </a:r>
            <a:r>
              <a:rPr lang="pt-BR" dirty="0"/>
              <a:t>[#Cabeçalhos</a:t>
            </a:r>
            <a:r>
              <a:rPr lang="pt-BR" dirty="0" smtClean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Conteúdo de uma coluna </a:t>
            </a:r>
            <a:r>
              <a:rPr lang="pt-BR" dirty="0"/>
              <a:t>da tabela: =</a:t>
            </a:r>
            <a:r>
              <a:rPr lang="pt-BR" dirty="0" err="1" smtClean="0"/>
              <a:t>T_Funcionário</a:t>
            </a:r>
            <a:r>
              <a:rPr lang="pt-BR" dirty="0" smtClean="0"/>
              <a:t>[NOMEDACOLUNA]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Conteúdo de uma coluna da tabela do mesmo registro onde a fórmula está</a:t>
            </a:r>
            <a:r>
              <a:rPr lang="pt-BR" dirty="0"/>
              <a:t>: </a:t>
            </a:r>
            <a:r>
              <a:rPr lang="pt-BR" dirty="0" smtClean="0"/>
              <a:t>=[@[NOMEDACOLUNA]]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7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Fórmulas inconsistentes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753838"/>
            <a:ext cx="84669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fórmulas de uma coluna de uma Tabela são, por padrão, repetidas a cada linha adicionada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Apesar de ser possível adotar o ANTIPADRÃO de usar fórmulas diferentes para uma as linhas de uma tabela, é uma BOA PRÁTICA usar a mesma fórmula ao longo de toda a coluna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 fórmulas inconsistentes deixam a planilha muito sujeita a erros operacionais</a:t>
            </a:r>
          </a:p>
          <a:p>
            <a:pPr lvl="1"/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2117" r="59203" b="60794"/>
          <a:stretch/>
        </p:blipFill>
        <p:spPr>
          <a:xfrm>
            <a:off x="1" y="3956364"/>
            <a:ext cx="4318302" cy="17292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3102" r="53564" b="53571"/>
          <a:stretch/>
        </p:blipFill>
        <p:spPr>
          <a:xfrm>
            <a:off x="4523207" y="3956364"/>
            <a:ext cx="4246075" cy="183785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3587032"/>
            <a:ext cx="2895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Fórmula inconsistente: RISCO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523207" y="3587032"/>
            <a:ext cx="317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Boa prática: formula consistente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5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Adicionar linha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753838"/>
            <a:ext cx="84669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Quando uma linha é adicionada a uma tabela, as fórmulas das colunas são preenchidas por padrão na nova linha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e recomendável adicionar um item ao menu padrão do Excel: “Inserir Linha de Tabela Abaixo”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isso: Clicar com botão direito na faixa de opções do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Dentro de “Página Inicial”, criar um novo grupo “Tabela” e incluir o comando “Inserir Linha de Tabela Abaixo”</a:t>
            </a:r>
          </a:p>
          <a:p>
            <a:pPr lvl="1"/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2102" b="83943"/>
          <a:stretch/>
        </p:blipFill>
        <p:spPr>
          <a:xfrm>
            <a:off x="0" y="2186411"/>
            <a:ext cx="9144000" cy="769545"/>
          </a:xfrm>
          <a:prstGeom prst="rect">
            <a:avLst/>
          </a:prstGeom>
        </p:spPr>
      </p:pic>
      <p:cxnSp>
        <p:nvCxnSpPr>
          <p:cNvPr id="10" name="Conector de seta reta 9"/>
          <p:cNvCxnSpPr/>
          <p:nvPr/>
        </p:nvCxnSpPr>
        <p:spPr>
          <a:xfrm>
            <a:off x="7908282" y="1969127"/>
            <a:ext cx="769545" cy="60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6204774" y="1589608"/>
            <a:ext cx="24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Clicar botão direito aqui</a:t>
            </a:r>
            <a:endParaRPr lang="pt-BR" b="1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1" y="3593285"/>
            <a:ext cx="4718856" cy="31704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/>
          <a:srcRect l="50099" b="82301"/>
          <a:stretch/>
        </p:blipFill>
        <p:spPr>
          <a:xfrm>
            <a:off x="5219404" y="5178526"/>
            <a:ext cx="3669260" cy="7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80175"/>
            <a:ext cx="846699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Algumas funções personalizadas, desenvolvidas na EPE, ajudam na manipulação das informações das tabelas.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instalar o </a:t>
            </a:r>
            <a:r>
              <a:rPr lang="pt-BR" dirty="0" err="1"/>
              <a:t>a</a:t>
            </a:r>
            <a:r>
              <a:rPr lang="pt-BR" dirty="0" err="1" smtClean="0"/>
              <a:t>dd-in</a:t>
            </a:r>
            <a:r>
              <a:rPr lang="pt-BR" dirty="0" smtClean="0"/>
              <a:t> que contém estas funções: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Baixar e extrair </a:t>
            </a:r>
            <a:r>
              <a:rPr lang="pt-BR" dirty="0"/>
              <a:t>o </a:t>
            </a:r>
            <a:r>
              <a:rPr lang="pt-BR" dirty="0" smtClean="0"/>
              <a:t>arquivo zip </a:t>
            </a:r>
            <a:r>
              <a:rPr lang="pt-BR" dirty="0"/>
              <a:t>em </a:t>
            </a:r>
            <a:r>
              <a:rPr lang="pt-BR" dirty="0" smtClean="0"/>
              <a:t>\Ferramentas\Excel </a:t>
            </a:r>
            <a:r>
              <a:rPr lang="pt-BR" dirty="0" err="1"/>
              <a:t>Util</a:t>
            </a:r>
            <a:r>
              <a:rPr lang="pt-BR" dirty="0"/>
              <a:t> </a:t>
            </a:r>
            <a:r>
              <a:rPr lang="pt-BR" dirty="0" smtClean="0"/>
              <a:t>EPE para algum diretório na sua máquina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No Excel, ir em Menu-&gt;Arquivo-&gt;Opções-&gt;Suplementos-&gt;Ir...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Clicar em Procurar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dirty="0" smtClean="0"/>
              <a:t>Escolher o arquivo ExcelUtilEPE.XLL, que foi um dos arquivos extraídos no passo 1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O </a:t>
            </a:r>
            <a:r>
              <a:rPr lang="pt-BR" dirty="0" err="1" smtClean="0"/>
              <a:t>Add-in</a:t>
            </a:r>
            <a:r>
              <a:rPr lang="pt-BR" dirty="0" smtClean="0"/>
              <a:t> disponibilizado funciona para a versão 64 bits do </a:t>
            </a:r>
            <a:r>
              <a:rPr lang="pt-BR" dirty="0" err="1" smtClean="0"/>
              <a:t>excel</a:t>
            </a:r>
            <a:endParaRPr lang="pt-B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Se houver problemas na instalação, podem contatar o Bruno Crotman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			</a:t>
            </a:r>
          </a:p>
          <a:p>
            <a:pPr lvl="1"/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6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ProcT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-52755" y="901044"/>
            <a:ext cx="84669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</a:t>
            </a:r>
            <a:r>
              <a:rPr lang="pt-BR" dirty="0" err="1" smtClean="0"/>
              <a:t>ProcT</a:t>
            </a:r>
            <a:r>
              <a:rPr lang="pt-BR" dirty="0" smtClean="0"/>
              <a:t> é uma alternativa à função </a:t>
            </a:r>
            <a:r>
              <a:rPr lang="pt-BR" dirty="0" err="1" smtClean="0"/>
              <a:t>ProcV</a:t>
            </a:r>
            <a:r>
              <a:rPr lang="pt-BR" dirty="0" smtClean="0"/>
              <a:t> para buscar informações em uma tabela com o uso de uma chave de busca.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 dos parâmetros passados à função é a chave de busca usada para encontrar a linha desejada num grupo de células. Este grupo de células também passado por parâmetro. Outro parâmetro indica qual valor pegar desta linha.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Este tipo de função é muito usado quando temos relações de uma tabela com outra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lvl="1"/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			</a:t>
            </a:r>
          </a:p>
          <a:p>
            <a:pPr lvl="1"/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3564" t="16963" r="45068" b="32337"/>
          <a:stretch/>
        </p:blipFill>
        <p:spPr>
          <a:xfrm>
            <a:off x="1063196" y="3191607"/>
            <a:ext cx="4441312" cy="3272365"/>
          </a:xfrm>
          <a:prstGeom prst="rect">
            <a:avLst/>
          </a:prstGeom>
        </p:spPr>
      </p:pic>
      <p:sp>
        <p:nvSpPr>
          <p:cNvPr id="3" name="Forma livre 2"/>
          <p:cNvSpPr/>
          <p:nvPr/>
        </p:nvSpPr>
        <p:spPr>
          <a:xfrm>
            <a:off x="1099038" y="3437792"/>
            <a:ext cx="4537038" cy="2936631"/>
          </a:xfrm>
          <a:custGeom>
            <a:avLst/>
            <a:gdLst>
              <a:gd name="connsiteX0" fmla="*/ 167054 w 4537038"/>
              <a:gd name="connsiteY0" fmla="*/ 1705708 h 2936631"/>
              <a:gd name="connsiteX1" fmla="*/ 167054 w 4537038"/>
              <a:gd name="connsiteY1" fmla="*/ 1705708 h 2936631"/>
              <a:gd name="connsiteX2" fmla="*/ 228600 w 4537038"/>
              <a:gd name="connsiteY2" fmla="*/ 1644162 h 2936631"/>
              <a:gd name="connsiteX3" fmla="*/ 290147 w 4537038"/>
              <a:gd name="connsiteY3" fmla="*/ 1608993 h 2936631"/>
              <a:gd name="connsiteX4" fmla="*/ 351693 w 4537038"/>
              <a:gd name="connsiteY4" fmla="*/ 1582616 h 2936631"/>
              <a:gd name="connsiteX5" fmla="*/ 422031 w 4537038"/>
              <a:gd name="connsiteY5" fmla="*/ 1547446 h 2936631"/>
              <a:gd name="connsiteX6" fmla="*/ 457200 w 4537038"/>
              <a:gd name="connsiteY6" fmla="*/ 1521070 h 2936631"/>
              <a:gd name="connsiteX7" fmla="*/ 492370 w 4537038"/>
              <a:gd name="connsiteY7" fmla="*/ 1503485 h 2936631"/>
              <a:gd name="connsiteX8" fmla="*/ 527539 w 4537038"/>
              <a:gd name="connsiteY8" fmla="*/ 1477108 h 2936631"/>
              <a:gd name="connsiteX9" fmla="*/ 562708 w 4537038"/>
              <a:gd name="connsiteY9" fmla="*/ 1459523 h 2936631"/>
              <a:gd name="connsiteX10" fmla="*/ 597877 w 4537038"/>
              <a:gd name="connsiteY10" fmla="*/ 1433146 h 2936631"/>
              <a:gd name="connsiteX11" fmla="*/ 624254 w 4537038"/>
              <a:gd name="connsiteY11" fmla="*/ 1424354 h 2936631"/>
              <a:gd name="connsiteX12" fmla="*/ 677008 w 4537038"/>
              <a:gd name="connsiteY12" fmla="*/ 1389185 h 2936631"/>
              <a:gd name="connsiteX13" fmla="*/ 764931 w 4537038"/>
              <a:gd name="connsiteY13" fmla="*/ 1362808 h 2936631"/>
              <a:gd name="connsiteX14" fmla="*/ 835270 w 4537038"/>
              <a:gd name="connsiteY14" fmla="*/ 1336431 h 2936631"/>
              <a:gd name="connsiteX15" fmla="*/ 940777 w 4537038"/>
              <a:gd name="connsiteY15" fmla="*/ 1292470 h 2936631"/>
              <a:gd name="connsiteX16" fmla="*/ 967154 w 4537038"/>
              <a:gd name="connsiteY16" fmla="*/ 1274885 h 2936631"/>
              <a:gd name="connsiteX17" fmla="*/ 1046285 w 4537038"/>
              <a:gd name="connsiteY17" fmla="*/ 1248508 h 2936631"/>
              <a:gd name="connsiteX18" fmla="*/ 1090247 w 4537038"/>
              <a:gd name="connsiteY18" fmla="*/ 1222131 h 2936631"/>
              <a:gd name="connsiteX19" fmla="*/ 1169377 w 4537038"/>
              <a:gd name="connsiteY19" fmla="*/ 1186962 h 2936631"/>
              <a:gd name="connsiteX20" fmla="*/ 1222131 w 4537038"/>
              <a:gd name="connsiteY20" fmla="*/ 1160585 h 2936631"/>
              <a:gd name="connsiteX21" fmla="*/ 1310054 w 4537038"/>
              <a:gd name="connsiteY21" fmla="*/ 1125416 h 2936631"/>
              <a:gd name="connsiteX22" fmla="*/ 1336431 w 4537038"/>
              <a:gd name="connsiteY22" fmla="*/ 1099039 h 2936631"/>
              <a:gd name="connsiteX23" fmla="*/ 1380393 w 4537038"/>
              <a:gd name="connsiteY23" fmla="*/ 1081454 h 2936631"/>
              <a:gd name="connsiteX24" fmla="*/ 1433147 w 4537038"/>
              <a:gd name="connsiteY24" fmla="*/ 1055077 h 2936631"/>
              <a:gd name="connsiteX25" fmla="*/ 1477108 w 4537038"/>
              <a:gd name="connsiteY25" fmla="*/ 1037493 h 2936631"/>
              <a:gd name="connsiteX26" fmla="*/ 1556239 w 4537038"/>
              <a:gd name="connsiteY26" fmla="*/ 993531 h 2936631"/>
              <a:gd name="connsiteX27" fmla="*/ 1635370 w 4537038"/>
              <a:gd name="connsiteY27" fmla="*/ 940777 h 2936631"/>
              <a:gd name="connsiteX28" fmla="*/ 1688124 w 4537038"/>
              <a:gd name="connsiteY28" fmla="*/ 923193 h 2936631"/>
              <a:gd name="connsiteX29" fmla="*/ 1776047 w 4537038"/>
              <a:gd name="connsiteY29" fmla="*/ 861646 h 2936631"/>
              <a:gd name="connsiteX30" fmla="*/ 1846385 w 4537038"/>
              <a:gd name="connsiteY30" fmla="*/ 826477 h 2936631"/>
              <a:gd name="connsiteX31" fmla="*/ 1916724 w 4537038"/>
              <a:gd name="connsiteY31" fmla="*/ 773723 h 2936631"/>
              <a:gd name="connsiteX32" fmla="*/ 1951893 w 4537038"/>
              <a:gd name="connsiteY32" fmla="*/ 756139 h 2936631"/>
              <a:gd name="connsiteX33" fmla="*/ 2057400 w 4537038"/>
              <a:gd name="connsiteY33" fmla="*/ 668216 h 2936631"/>
              <a:gd name="connsiteX34" fmla="*/ 2083777 w 4537038"/>
              <a:gd name="connsiteY34" fmla="*/ 650631 h 2936631"/>
              <a:gd name="connsiteX35" fmla="*/ 2145324 w 4537038"/>
              <a:gd name="connsiteY35" fmla="*/ 589085 h 2936631"/>
              <a:gd name="connsiteX36" fmla="*/ 2215662 w 4537038"/>
              <a:gd name="connsiteY36" fmla="*/ 527539 h 2936631"/>
              <a:gd name="connsiteX37" fmla="*/ 2268416 w 4537038"/>
              <a:gd name="connsiteY37" fmla="*/ 501162 h 2936631"/>
              <a:gd name="connsiteX38" fmla="*/ 2312377 w 4537038"/>
              <a:gd name="connsiteY38" fmla="*/ 465993 h 2936631"/>
              <a:gd name="connsiteX39" fmla="*/ 2365131 w 4537038"/>
              <a:gd name="connsiteY39" fmla="*/ 413239 h 2936631"/>
              <a:gd name="connsiteX40" fmla="*/ 2391508 w 4537038"/>
              <a:gd name="connsiteY40" fmla="*/ 395654 h 2936631"/>
              <a:gd name="connsiteX41" fmla="*/ 2444262 w 4537038"/>
              <a:gd name="connsiteY41" fmla="*/ 334108 h 2936631"/>
              <a:gd name="connsiteX42" fmla="*/ 2497016 w 4537038"/>
              <a:gd name="connsiteY42" fmla="*/ 316523 h 2936631"/>
              <a:gd name="connsiteX43" fmla="*/ 2558562 w 4537038"/>
              <a:gd name="connsiteY43" fmla="*/ 281354 h 2936631"/>
              <a:gd name="connsiteX44" fmla="*/ 2584939 w 4537038"/>
              <a:gd name="connsiteY44" fmla="*/ 272562 h 2936631"/>
              <a:gd name="connsiteX45" fmla="*/ 2620108 w 4537038"/>
              <a:gd name="connsiteY45" fmla="*/ 254977 h 2936631"/>
              <a:gd name="connsiteX46" fmla="*/ 2664070 w 4537038"/>
              <a:gd name="connsiteY46" fmla="*/ 228600 h 2936631"/>
              <a:gd name="connsiteX47" fmla="*/ 2743200 w 4537038"/>
              <a:gd name="connsiteY47" fmla="*/ 202223 h 2936631"/>
              <a:gd name="connsiteX48" fmla="*/ 2813539 w 4537038"/>
              <a:gd name="connsiteY48" fmla="*/ 175846 h 2936631"/>
              <a:gd name="connsiteX49" fmla="*/ 2910254 w 4537038"/>
              <a:gd name="connsiteY49" fmla="*/ 140677 h 2936631"/>
              <a:gd name="connsiteX50" fmla="*/ 2945424 w 4537038"/>
              <a:gd name="connsiteY50" fmla="*/ 123093 h 2936631"/>
              <a:gd name="connsiteX51" fmla="*/ 2971800 w 4537038"/>
              <a:gd name="connsiteY51" fmla="*/ 114300 h 2936631"/>
              <a:gd name="connsiteX52" fmla="*/ 3033347 w 4537038"/>
              <a:gd name="connsiteY52" fmla="*/ 96716 h 2936631"/>
              <a:gd name="connsiteX53" fmla="*/ 3059724 w 4537038"/>
              <a:gd name="connsiteY53" fmla="*/ 87923 h 2936631"/>
              <a:gd name="connsiteX54" fmla="*/ 3253154 w 4537038"/>
              <a:gd name="connsiteY54" fmla="*/ 61546 h 2936631"/>
              <a:gd name="connsiteX55" fmla="*/ 3358662 w 4537038"/>
              <a:gd name="connsiteY55" fmla="*/ 52754 h 2936631"/>
              <a:gd name="connsiteX56" fmla="*/ 3420208 w 4537038"/>
              <a:gd name="connsiteY56" fmla="*/ 43962 h 2936631"/>
              <a:gd name="connsiteX57" fmla="*/ 3490547 w 4537038"/>
              <a:gd name="connsiteY57" fmla="*/ 35170 h 2936631"/>
              <a:gd name="connsiteX58" fmla="*/ 3525716 w 4537038"/>
              <a:gd name="connsiteY58" fmla="*/ 26377 h 2936631"/>
              <a:gd name="connsiteX59" fmla="*/ 3587262 w 4537038"/>
              <a:gd name="connsiteY59" fmla="*/ 17585 h 2936631"/>
              <a:gd name="connsiteX60" fmla="*/ 3780693 w 4537038"/>
              <a:gd name="connsiteY60" fmla="*/ 0 h 2936631"/>
              <a:gd name="connsiteX61" fmla="*/ 4202724 w 4537038"/>
              <a:gd name="connsiteY61" fmla="*/ 8793 h 2936631"/>
              <a:gd name="connsiteX62" fmla="*/ 4255477 w 4537038"/>
              <a:gd name="connsiteY62" fmla="*/ 43962 h 2936631"/>
              <a:gd name="connsiteX63" fmla="*/ 4273062 w 4537038"/>
              <a:gd name="connsiteY63" fmla="*/ 70339 h 2936631"/>
              <a:gd name="connsiteX64" fmla="*/ 4281854 w 4537038"/>
              <a:gd name="connsiteY64" fmla="*/ 96716 h 2936631"/>
              <a:gd name="connsiteX65" fmla="*/ 4308231 w 4537038"/>
              <a:gd name="connsiteY65" fmla="*/ 123093 h 2936631"/>
              <a:gd name="connsiteX66" fmla="*/ 4352193 w 4537038"/>
              <a:gd name="connsiteY66" fmla="*/ 219808 h 2936631"/>
              <a:gd name="connsiteX67" fmla="*/ 4378570 w 4537038"/>
              <a:gd name="connsiteY67" fmla="*/ 254977 h 2936631"/>
              <a:gd name="connsiteX68" fmla="*/ 4413739 w 4537038"/>
              <a:gd name="connsiteY68" fmla="*/ 316523 h 2936631"/>
              <a:gd name="connsiteX69" fmla="*/ 4457700 w 4537038"/>
              <a:gd name="connsiteY69" fmla="*/ 404446 h 2936631"/>
              <a:gd name="connsiteX70" fmla="*/ 4466493 w 4537038"/>
              <a:gd name="connsiteY70" fmla="*/ 448408 h 2936631"/>
              <a:gd name="connsiteX71" fmla="*/ 4492870 w 4537038"/>
              <a:gd name="connsiteY71" fmla="*/ 492370 h 2936631"/>
              <a:gd name="connsiteX72" fmla="*/ 4501662 w 4537038"/>
              <a:gd name="connsiteY72" fmla="*/ 571500 h 2936631"/>
              <a:gd name="connsiteX73" fmla="*/ 4528039 w 4537038"/>
              <a:gd name="connsiteY73" fmla="*/ 694593 h 2936631"/>
              <a:gd name="connsiteX74" fmla="*/ 4536831 w 4537038"/>
              <a:gd name="connsiteY74" fmla="*/ 747346 h 2936631"/>
              <a:gd name="connsiteX75" fmla="*/ 4510454 w 4537038"/>
              <a:gd name="connsiteY75" fmla="*/ 1081454 h 2936631"/>
              <a:gd name="connsiteX76" fmla="*/ 4492870 w 4537038"/>
              <a:gd name="connsiteY76" fmla="*/ 1125416 h 2936631"/>
              <a:gd name="connsiteX77" fmla="*/ 4475285 w 4537038"/>
              <a:gd name="connsiteY77" fmla="*/ 1151793 h 2936631"/>
              <a:gd name="connsiteX78" fmla="*/ 4360985 w 4537038"/>
              <a:gd name="connsiteY78" fmla="*/ 1230923 h 2936631"/>
              <a:gd name="connsiteX79" fmla="*/ 4317024 w 4537038"/>
              <a:gd name="connsiteY79" fmla="*/ 1248508 h 2936631"/>
              <a:gd name="connsiteX80" fmla="*/ 4237893 w 4537038"/>
              <a:gd name="connsiteY80" fmla="*/ 1301262 h 2936631"/>
              <a:gd name="connsiteX81" fmla="*/ 4202724 w 4537038"/>
              <a:gd name="connsiteY81" fmla="*/ 1318846 h 2936631"/>
              <a:gd name="connsiteX82" fmla="*/ 4167554 w 4537038"/>
              <a:gd name="connsiteY82" fmla="*/ 1345223 h 2936631"/>
              <a:gd name="connsiteX83" fmla="*/ 4132385 w 4537038"/>
              <a:gd name="connsiteY83" fmla="*/ 1362808 h 2936631"/>
              <a:gd name="connsiteX84" fmla="*/ 4062047 w 4537038"/>
              <a:gd name="connsiteY84" fmla="*/ 1415562 h 2936631"/>
              <a:gd name="connsiteX85" fmla="*/ 4035670 w 4537038"/>
              <a:gd name="connsiteY85" fmla="*/ 1441939 h 2936631"/>
              <a:gd name="connsiteX86" fmla="*/ 4009293 w 4537038"/>
              <a:gd name="connsiteY86" fmla="*/ 1450731 h 2936631"/>
              <a:gd name="connsiteX87" fmla="*/ 3938954 w 4537038"/>
              <a:gd name="connsiteY87" fmla="*/ 1494693 h 2936631"/>
              <a:gd name="connsiteX88" fmla="*/ 3868616 w 4537038"/>
              <a:gd name="connsiteY88" fmla="*/ 1512277 h 2936631"/>
              <a:gd name="connsiteX89" fmla="*/ 3771900 w 4537038"/>
              <a:gd name="connsiteY89" fmla="*/ 1538654 h 2936631"/>
              <a:gd name="connsiteX90" fmla="*/ 3631224 w 4537038"/>
              <a:gd name="connsiteY90" fmla="*/ 1556239 h 2936631"/>
              <a:gd name="connsiteX91" fmla="*/ 3578470 w 4537038"/>
              <a:gd name="connsiteY91" fmla="*/ 1565031 h 2936631"/>
              <a:gd name="connsiteX92" fmla="*/ 3209193 w 4537038"/>
              <a:gd name="connsiteY92" fmla="*/ 1573823 h 2936631"/>
              <a:gd name="connsiteX93" fmla="*/ 3138854 w 4537038"/>
              <a:gd name="connsiteY93" fmla="*/ 1600200 h 2936631"/>
              <a:gd name="connsiteX94" fmla="*/ 3059724 w 4537038"/>
              <a:gd name="connsiteY94" fmla="*/ 1626577 h 2936631"/>
              <a:gd name="connsiteX95" fmla="*/ 2980593 w 4537038"/>
              <a:gd name="connsiteY95" fmla="*/ 1644162 h 2936631"/>
              <a:gd name="connsiteX96" fmla="*/ 2866293 w 4537038"/>
              <a:gd name="connsiteY96" fmla="*/ 1679331 h 2936631"/>
              <a:gd name="connsiteX97" fmla="*/ 2769577 w 4537038"/>
              <a:gd name="connsiteY97" fmla="*/ 1705708 h 2936631"/>
              <a:gd name="connsiteX98" fmla="*/ 2681654 w 4537038"/>
              <a:gd name="connsiteY98" fmla="*/ 1740877 h 2936631"/>
              <a:gd name="connsiteX99" fmla="*/ 2628900 w 4537038"/>
              <a:gd name="connsiteY99" fmla="*/ 1758462 h 2936631"/>
              <a:gd name="connsiteX100" fmla="*/ 2602524 w 4537038"/>
              <a:gd name="connsiteY100" fmla="*/ 1767254 h 2936631"/>
              <a:gd name="connsiteX101" fmla="*/ 2576147 w 4537038"/>
              <a:gd name="connsiteY101" fmla="*/ 1784839 h 2936631"/>
              <a:gd name="connsiteX102" fmla="*/ 2488224 w 4537038"/>
              <a:gd name="connsiteY102" fmla="*/ 1811216 h 2936631"/>
              <a:gd name="connsiteX103" fmla="*/ 2444262 w 4537038"/>
              <a:gd name="connsiteY103" fmla="*/ 1846385 h 2936631"/>
              <a:gd name="connsiteX104" fmla="*/ 2382716 w 4537038"/>
              <a:gd name="connsiteY104" fmla="*/ 1872762 h 2936631"/>
              <a:gd name="connsiteX105" fmla="*/ 2356339 w 4537038"/>
              <a:gd name="connsiteY105" fmla="*/ 1899139 h 2936631"/>
              <a:gd name="connsiteX106" fmla="*/ 2321170 w 4537038"/>
              <a:gd name="connsiteY106" fmla="*/ 1916723 h 2936631"/>
              <a:gd name="connsiteX107" fmla="*/ 2286000 w 4537038"/>
              <a:gd name="connsiteY107" fmla="*/ 1943100 h 2936631"/>
              <a:gd name="connsiteX108" fmla="*/ 2224454 w 4537038"/>
              <a:gd name="connsiteY108" fmla="*/ 2048608 h 2936631"/>
              <a:gd name="connsiteX109" fmla="*/ 2206870 w 4537038"/>
              <a:gd name="connsiteY109" fmla="*/ 2083777 h 2936631"/>
              <a:gd name="connsiteX110" fmla="*/ 2189285 w 4537038"/>
              <a:gd name="connsiteY110" fmla="*/ 2110154 h 2936631"/>
              <a:gd name="connsiteX111" fmla="*/ 2171700 w 4537038"/>
              <a:gd name="connsiteY111" fmla="*/ 2154116 h 2936631"/>
              <a:gd name="connsiteX112" fmla="*/ 2154116 w 4537038"/>
              <a:gd name="connsiteY112" fmla="*/ 2189285 h 2936631"/>
              <a:gd name="connsiteX113" fmla="*/ 2136531 w 4537038"/>
              <a:gd name="connsiteY113" fmla="*/ 2242039 h 2936631"/>
              <a:gd name="connsiteX114" fmla="*/ 2110154 w 4537038"/>
              <a:gd name="connsiteY114" fmla="*/ 2268416 h 2936631"/>
              <a:gd name="connsiteX115" fmla="*/ 2092570 w 4537038"/>
              <a:gd name="connsiteY115" fmla="*/ 2294793 h 2936631"/>
              <a:gd name="connsiteX116" fmla="*/ 2039816 w 4537038"/>
              <a:gd name="connsiteY116" fmla="*/ 2347546 h 2936631"/>
              <a:gd name="connsiteX117" fmla="*/ 1987062 w 4537038"/>
              <a:gd name="connsiteY117" fmla="*/ 2409093 h 2936631"/>
              <a:gd name="connsiteX118" fmla="*/ 1951893 w 4537038"/>
              <a:gd name="connsiteY118" fmla="*/ 2426677 h 2936631"/>
              <a:gd name="connsiteX119" fmla="*/ 1916724 w 4537038"/>
              <a:gd name="connsiteY119" fmla="*/ 2453054 h 2936631"/>
              <a:gd name="connsiteX120" fmla="*/ 1890347 w 4537038"/>
              <a:gd name="connsiteY120" fmla="*/ 2470639 h 2936631"/>
              <a:gd name="connsiteX121" fmla="*/ 1846385 w 4537038"/>
              <a:gd name="connsiteY121" fmla="*/ 2523393 h 2936631"/>
              <a:gd name="connsiteX122" fmla="*/ 1820008 w 4537038"/>
              <a:gd name="connsiteY122" fmla="*/ 2540977 h 2936631"/>
              <a:gd name="connsiteX123" fmla="*/ 1802424 w 4537038"/>
              <a:gd name="connsiteY123" fmla="*/ 2567354 h 2936631"/>
              <a:gd name="connsiteX124" fmla="*/ 1749670 w 4537038"/>
              <a:gd name="connsiteY124" fmla="*/ 2602523 h 2936631"/>
              <a:gd name="connsiteX125" fmla="*/ 1696916 w 4537038"/>
              <a:gd name="connsiteY125" fmla="*/ 2637693 h 2936631"/>
              <a:gd name="connsiteX126" fmla="*/ 1670539 w 4537038"/>
              <a:gd name="connsiteY126" fmla="*/ 2655277 h 2936631"/>
              <a:gd name="connsiteX127" fmla="*/ 1617785 w 4537038"/>
              <a:gd name="connsiteY127" fmla="*/ 2708031 h 2936631"/>
              <a:gd name="connsiteX128" fmla="*/ 1565031 w 4537038"/>
              <a:gd name="connsiteY128" fmla="*/ 2743200 h 2936631"/>
              <a:gd name="connsiteX129" fmla="*/ 1538654 w 4537038"/>
              <a:gd name="connsiteY129" fmla="*/ 2760785 h 2936631"/>
              <a:gd name="connsiteX130" fmla="*/ 1529862 w 4537038"/>
              <a:gd name="connsiteY130" fmla="*/ 2787162 h 2936631"/>
              <a:gd name="connsiteX131" fmla="*/ 1477108 w 4537038"/>
              <a:gd name="connsiteY131" fmla="*/ 2822331 h 2936631"/>
              <a:gd name="connsiteX132" fmla="*/ 1415562 w 4537038"/>
              <a:gd name="connsiteY132" fmla="*/ 2848708 h 2936631"/>
              <a:gd name="connsiteX133" fmla="*/ 1380393 w 4537038"/>
              <a:gd name="connsiteY133" fmla="*/ 2866293 h 2936631"/>
              <a:gd name="connsiteX134" fmla="*/ 1310054 w 4537038"/>
              <a:gd name="connsiteY134" fmla="*/ 2910254 h 2936631"/>
              <a:gd name="connsiteX135" fmla="*/ 1257300 w 4537038"/>
              <a:gd name="connsiteY135" fmla="*/ 2927839 h 2936631"/>
              <a:gd name="connsiteX136" fmla="*/ 1230924 w 4537038"/>
              <a:gd name="connsiteY136" fmla="*/ 2936631 h 2936631"/>
              <a:gd name="connsiteX137" fmla="*/ 905608 w 4537038"/>
              <a:gd name="connsiteY137" fmla="*/ 2919046 h 2936631"/>
              <a:gd name="connsiteX138" fmla="*/ 817685 w 4537038"/>
              <a:gd name="connsiteY138" fmla="*/ 2892670 h 2936631"/>
              <a:gd name="connsiteX139" fmla="*/ 738554 w 4537038"/>
              <a:gd name="connsiteY139" fmla="*/ 2866293 h 2936631"/>
              <a:gd name="connsiteX140" fmla="*/ 712177 w 4537038"/>
              <a:gd name="connsiteY140" fmla="*/ 2857500 h 2936631"/>
              <a:gd name="connsiteX141" fmla="*/ 668216 w 4537038"/>
              <a:gd name="connsiteY141" fmla="*/ 2839916 h 2936631"/>
              <a:gd name="connsiteX142" fmla="*/ 518747 w 4537038"/>
              <a:gd name="connsiteY142" fmla="*/ 2813539 h 2936631"/>
              <a:gd name="connsiteX143" fmla="*/ 465993 w 4537038"/>
              <a:gd name="connsiteY143" fmla="*/ 2804746 h 2936631"/>
              <a:gd name="connsiteX144" fmla="*/ 369277 w 4537038"/>
              <a:gd name="connsiteY144" fmla="*/ 2787162 h 2936631"/>
              <a:gd name="connsiteX145" fmla="*/ 290147 w 4537038"/>
              <a:gd name="connsiteY145" fmla="*/ 2778370 h 2936631"/>
              <a:gd name="connsiteX146" fmla="*/ 263770 w 4537038"/>
              <a:gd name="connsiteY146" fmla="*/ 2769577 h 2936631"/>
              <a:gd name="connsiteX147" fmla="*/ 219808 w 4537038"/>
              <a:gd name="connsiteY147" fmla="*/ 2760785 h 2936631"/>
              <a:gd name="connsiteX148" fmla="*/ 193431 w 4537038"/>
              <a:gd name="connsiteY148" fmla="*/ 2743200 h 2936631"/>
              <a:gd name="connsiteX149" fmla="*/ 140677 w 4537038"/>
              <a:gd name="connsiteY149" fmla="*/ 2725616 h 2936631"/>
              <a:gd name="connsiteX150" fmla="*/ 87924 w 4537038"/>
              <a:gd name="connsiteY150" fmla="*/ 2681654 h 2936631"/>
              <a:gd name="connsiteX151" fmla="*/ 70339 w 4537038"/>
              <a:gd name="connsiteY151" fmla="*/ 2655277 h 2936631"/>
              <a:gd name="connsiteX152" fmla="*/ 35170 w 4537038"/>
              <a:gd name="connsiteY152" fmla="*/ 2628900 h 2936631"/>
              <a:gd name="connsiteX153" fmla="*/ 17585 w 4537038"/>
              <a:gd name="connsiteY153" fmla="*/ 2576146 h 2936631"/>
              <a:gd name="connsiteX154" fmla="*/ 0 w 4537038"/>
              <a:gd name="connsiteY154" fmla="*/ 2514600 h 2936631"/>
              <a:gd name="connsiteX155" fmla="*/ 17585 w 4537038"/>
              <a:gd name="connsiteY155" fmla="*/ 2250831 h 2936631"/>
              <a:gd name="connsiteX156" fmla="*/ 43962 w 4537038"/>
              <a:gd name="connsiteY156" fmla="*/ 2154116 h 2936631"/>
              <a:gd name="connsiteX157" fmla="*/ 52754 w 4537038"/>
              <a:gd name="connsiteY157" fmla="*/ 2127739 h 2936631"/>
              <a:gd name="connsiteX158" fmla="*/ 61547 w 4537038"/>
              <a:gd name="connsiteY158" fmla="*/ 2083777 h 2936631"/>
              <a:gd name="connsiteX159" fmla="*/ 87924 w 4537038"/>
              <a:gd name="connsiteY159" fmla="*/ 2013439 h 2936631"/>
              <a:gd name="connsiteX160" fmla="*/ 96716 w 4537038"/>
              <a:gd name="connsiteY160" fmla="*/ 1987062 h 2936631"/>
              <a:gd name="connsiteX161" fmla="*/ 114300 w 4537038"/>
              <a:gd name="connsiteY161" fmla="*/ 1899139 h 2936631"/>
              <a:gd name="connsiteX162" fmla="*/ 123093 w 4537038"/>
              <a:gd name="connsiteY162" fmla="*/ 1872762 h 2936631"/>
              <a:gd name="connsiteX163" fmla="*/ 140677 w 4537038"/>
              <a:gd name="connsiteY163" fmla="*/ 1846385 h 2936631"/>
              <a:gd name="connsiteX164" fmla="*/ 158262 w 4537038"/>
              <a:gd name="connsiteY164" fmla="*/ 1793631 h 2936631"/>
              <a:gd name="connsiteX165" fmla="*/ 167054 w 4537038"/>
              <a:gd name="connsiteY165" fmla="*/ 1767254 h 2936631"/>
              <a:gd name="connsiteX166" fmla="*/ 175847 w 4537038"/>
              <a:gd name="connsiteY166" fmla="*/ 1740877 h 2936631"/>
              <a:gd name="connsiteX167" fmla="*/ 167054 w 4537038"/>
              <a:gd name="connsiteY167" fmla="*/ 1705708 h 293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4537038" h="2936631">
                <a:moveTo>
                  <a:pt x="167054" y="1705708"/>
                </a:moveTo>
                <a:lnTo>
                  <a:pt x="167054" y="1705708"/>
                </a:lnTo>
                <a:cubicBezTo>
                  <a:pt x="187569" y="1685193"/>
                  <a:pt x="207035" y="1663571"/>
                  <a:pt x="228600" y="1644162"/>
                </a:cubicBezTo>
                <a:cubicBezTo>
                  <a:pt x="247231" y="1627394"/>
                  <a:pt x="268660" y="1621271"/>
                  <a:pt x="290147" y="1608993"/>
                </a:cubicBezTo>
                <a:cubicBezTo>
                  <a:pt x="337376" y="1582006"/>
                  <a:pt x="293925" y="1597058"/>
                  <a:pt x="351693" y="1582616"/>
                </a:cubicBezTo>
                <a:cubicBezTo>
                  <a:pt x="375139" y="1570893"/>
                  <a:pt x="401060" y="1563174"/>
                  <a:pt x="422031" y="1547446"/>
                </a:cubicBezTo>
                <a:cubicBezTo>
                  <a:pt x="433754" y="1538654"/>
                  <a:pt x="444774" y="1528836"/>
                  <a:pt x="457200" y="1521070"/>
                </a:cubicBezTo>
                <a:cubicBezTo>
                  <a:pt x="468315" y="1514123"/>
                  <a:pt x="481255" y="1510432"/>
                  <a:pt x="492370" y="1503485"/>
                </a:cubicBezTo>
                <a:cubicBezTo>
                  <a:pt x="504796" y="1495718"/>
                  <a:pt x="515113" y="1484875"/>
                  <a:pt x="527539" y="1477108"/>
                </a:cubicBezTo>
                <a:cubicBezTo>
                  <a:pt x="538653" y="1470161"/>
                  <a:pt x="551594" y="1466470"/>
                  <a:pt x="562708" y="1459523"/>
                </a:cubicBezTo>
                <a:cubicBezTo>
                  <a:pt x="575134" y="1451756"/>
                  <a:pt x="585154" y="1440416"/>
                  <a:pt x="597877" y="1433146"/>
                </a:cubicBezTo>
                <a:cubicBezTo>
                  <a:pt x="605924" y="1428548"/>
                  <a:pt x="616152" y="1428855"/>
                  <a:pt x="624254" y="1424354"/>
                </a:cubicBezTo>
                <a:cubicBezTo>
                  <a:pt x="642729" y="1414091"/>
                  <a:pt x="656505" y="1394311"/>
                  <a:pt x="677008" y="1389185"/>
                </a:cubicBezTo>
                <a:cubicBezTo>
                  <a:pt x="730163" y="1375897"/>
                  <a:pt x="700708" y="1384216"/>
                  <a:pt x="764931" y="1362808"/>
                </a:cubicBezTo>
                <a:cubicBezTo>
                  <a:pt x="792396" y="1353653"/>
                  <a:pt x="806349" y="1349577"/>
                  <a:pt x="835270" y="1336431"/>
                </a:cubicBezTo>
                <a:cubicBezTo>
                  <a:pt x="930600" y="1293099"/>
                  <a:pt x="844863" y="1324441"/>
                  <a:pt x="940777" y="1292470"/>
                </a:cubicBezTo>
                <a:cubicBezTo>
                  <a:pt x="949569" y="1286608"/>
                  <a:pt x="957441" y="1279048"/>
                  <a:pt x="967154" y="1274885"/>
                </a:cubicBezTo>
                <a:cubicBezTo>
                  <a:pt x="1084691" y="1224513"/>
                  <a:pt x="903526" y="1319888"/>
                  <a:pt x="1046285" y="1248508"/>
                </a:cubicBezTo>
                <a:cubicBezTo>
                  <a:pt x="1061570" y="1240865"/>
                  <a:pt x="1074962" y="1229774"/>
                  <a:pt x="1090247" y="1222131"/>
                </a:cubicBezTo>
                <a:cubicBezTo>
                  <a:pt x="1116064" y="1209222"/>
                  <a:pt x="1143221" y="1199168"/>
                  <a:pt x="1169377" y="1186962"/>
                </a:cubicBezTo>
                <a:cubicBezTo>
                  <a:pt x="1187193" y="1178648"/>
                  <a:pt x="1204119" y="1168465"/>
                  <a:pt x="1222131" y="1160585"/>
                </a:cubicBezTo>
                <a:cubicBezTo>
                  <a:pt x="1251050" y="1147933"/>
                  <a:pt x="1310054" y="1125416"/>
                  <a:pt x="1310054" y="1125416"/>
                </a:cubicBezTo>
                <a:cubicBezTo>
                  <a:pt x="1318846" y="1116624"/>
                  <a:pt x="1325887" y="1105629"/>
                  <a:pt x="1336431" y="1099039"/>
                </a:cubicBezTo>
                <a:cubicBezTo>
                  <a:pt x="1349815" y="1090674"/>
                  <a:pt x="1366025" y="1087985"/>
                  <a:pt x="1380393" y="1081454"/>
                </a:cubicBezTo>
                <a:cubicBezTo>
                  <a:pt x="1398291" y="1073319"/>
                  <a:pt x="1415249" y="1063212"/>
                  <a:pt x="1433147" y="1055077"/>
                </a:cubicBezTo>
                <a:cubicBezTo>
                  <a:pt x="1447515" y="1048546"/>
                  <a:pt x="1462686" y="1043903"/>
                  <a:pt x="1477108" y="1037493"/>
                </a:cubicBezTo>
                <a:cubicBezTo>
                  <a:pt x="1504286" y="1025414"/>
                  <a:pt x="1531387" y="1009507"/>
                  <a:pt x="1556239" y="993531"/>
                </a:cubicBezTo>
                <a:cubicBezTo>
                  <a:pt x="1582905" y="976388"/>
                  <a:pt x="1607398" y="955695"/>
                  <a:pt x="1635370" y="940777"/>
                </a:cubicBezTo>
                <a:cubicBezTo>
                  <a:pt x="1651725" y="932054"/>
                  <a:pt x="1671250" y="930863"/>
                  <a:pt x="1688124" y="923193"/>
                </a:cubicBezTo>
                <a:cubicBezTo>
                  <a:pt x="1753763" y="893357"/>
                  <a:pt x="1712606" y="900687"/>
                  <a:pt x="1776047" y="861646"/>
                </a:cubicBezTo>
                <a:cubicBezTo>
                  <a:pt x="1798372" y="847908"/>
                  <a:pt x="1825916" y="842852"/>
                  <a:pt x="1846385" y="826477"/>
                </a:cubicBezTo>
                <a:cubicBezTo>
                  <a:pt x="1867520" y="809569"/>
                  <a:pt x="1892233" y="787718"/>
                  <a:pt x="1916724" y="773723"/>
                </a:cubicBezTo>
                <a:cubicBezTo>
                  <a:pt x="1928104" y="767220"/>
                  <a:pt x="1941408" y="764003"/>
                  <a:pt x="1951893" y="756139"/>
                </a:cubicBezTo>
                <a:cubicBezTo>
                  <a:pt x="1988517" y="728671"/>
                  <a:pt x="2019309" y="693610"/>
                  <a:pt x="2057400" y="668216"/>
                </a:cubicBezTo>
                <a:cubicBezTo>
                  <a:pt x="2066192" y="662354"/>
                  <a:pt x="2075922" y="657700"/>
                  <a:pt x="2083777" y="650631"/>
                </a:cubicBezTo>
                <a:cubicBezTo>
                  <a:pt x="2105342" y="631222"/>
                  <a:pt x="2124808" y="609601"/>
                  <a:pt x="2145324" y="589085"/>
                </a:cubicBezTo>
                <a:cubicBezTo>
                  <a:pt x="2168380" y="566029"/>
                  <a:pt x="2187029" y="545435"/>
                  <a:pt x="2215662" y="527539"/>
                </a:cubicBezTo>
                <a:cubicBezTo>
                  <a:pt x="2317062" y="464164"/>
                  <a:pt x="2160219" y="582309"/>
                  <a:pt x="2268416" y="501162"/>
                </a:cubicBezTo>
                <a:cubicBezTo>
                  <a:pt x="2283429" y="489903"/>
                  <a:pt x="2298491" y="478616"/>
                  <a:pt x="2312377" y="465993"/>
                </a:cubicBezTo>
                <a:cubicBezTo>
                  <a:pt x="2330778" y="449265"/>
                  <a:pt x="2344439" y="427034"/>
                  <a:pt x="2365131" y="413239"/>
                </a:cubicBezTo>
                <a:cubicBezTo>
                  <a:pt x="2373923" y="407377"/>
                  <a:pt x="2384036" y="403126"/>
                  <a:pt x="2391508" y="395654"/>
                </a:cubicBezTo>
                <a:cubicBezTo>
                  <a:pt x="2407426" y="379736"/>
                  <a:pt x="2422728" y="346071"/>
                  <a:pt x="2444262" y="334108"/>
                </a:cubicBezTo>
                <a:cubicBezTo>
                  <a:pt x="2460465" y="325106"/>
                  <a:pt x="2481593" y="326805"/>
                  <a:pt x="2497016" y="316523"/>
                </a:cubicBezTo>
                <a:cubicBezTo>
                  <a:pt x="2523503" y="298865"/>
                  <a:pt x="2527332" y="294739"/>
                  <a:pt x="2558562" y="281354"/>
                </a:cubicBezTo>
                <a:cubicBezTo>
                  <a:pt x="2567081" y="277703"/>
                  <a:pt x="2576420" y="276213"/>
                  <a:pt x="2584939" y="272562"/>
                </a:cubicBezTo>
                <a:cubicBezTo>
                  <a:pt x="2596986" y="267399"/>
                  <a:pt x="2608651" y="261342"/>
                  <a:pt x="2620108" y="254977"/>
                </a:cubicBezTo>
                <a:cubicBezTo>
                  <a:pt x="2635047" y="246678"/>
                  <a:pt x="2648362" y="235332"/>
                  <a:pt x="2664070" y="228600"/>
                </a:cubicBezTo>
                <a:cubicBezTo>
                  <a:pt x="2689625" y="217648"/>
                  <a:pt x="2720066" y="217645"/>
                  <a:pt x="2743200" y="202223"/>
                </a:cubicBezTo>
                <a:cubicBezTo>
                  <a:pt x="2782012" y="176350"/>
                  <a:pt x="2759215" y="186711"/>
                  <a:pt x="2813539" y="175846"/>
                </a:cubicBezTo>
                <a:cubicBezTo>
                  <a:pt x="2893817" y="135708"/>
                  <a:pt x="2793739" y="183046"/>
                  <a:pt x="2910254" y="140677"/>
                </a:cubicBezTo>
                <a:cubicBezTo>
                  <a:pt x="2922572" y="136198"/>
                  <a:pt x="2933377" y="128256"/>
                  <a:pt x="2945424" y="123093"/>
                </a:cubicBezTo>
                <a:cubicBezTo>
                  <a:pt x="2953942" y="119442"/>
                  <a:pt x="2962923" y="116963"/>
                  <a:pt x="2971800" y="114300"/>
                </a:cubicBezTo>
                <a:cubicBezTo>
                  <a:pt x="2992237" y="108169"/>
                  <a:pt x="3012910" y="102847"/>
                  <a:pt x="3033347" y="96716"/>
                </a:cubicBezTo>
                <a:cubicBezTo>
                  <a:pt x="3042224" y="94053"/>
                  <a:pt x="3050597" y="89534"/>
                  <a:pt x="3059724" y="87923"/>
                </a:cubicBezTo>
                <a:cubicBezTo>
                  <a:pt x="3077864" y="84722"/>
                  <a:pt x="3214856" y="65376"/>
                  <a:pt x="3253154" y="61546"/>
                </a:cubicBezTo>
                <a:cubicBezTo>
                  <a:pt x="3288270" y="58034"/>
                  <a:pt x="3323565" y="56448"/>
                  <a:pt x="3358662" y="52754"/>
                </a:cubicBezTo>
                <a:cubicBezTo>
                  <a:pt x="3379272" y="50585"/>
                  <a:pt x="3399666" y="46701"/>
                  <a:pt x="3420208" y="43962"/>
                </a:cubicBezTo>
                <a:lnTo>
                  <a:pt x="3490547" y="35170"/>
                </a:lnTo>
                <a:cubicBezTo>
                  <a:pt x="3502270" y="32239"/>
                  <a:pt x="3513827" y="28539"/>
                  <a:pt x="3525716" y="26377"/>
                </a:cubicBezTo>
                <a:cubicBezTo>
                  <a:pt x="3546105" y="22670"/>
                  <a:pt x="3566720" y="20324"/>
                  <a:pt x="3587262" y="17585"/>
                </a:cubicBezTo>
                <a:cubicBezTo>
                  <a:pt x="3683453" y="4760"/>
                  <a:pt x="3660084" y="8616"/>
                  <a:pt x="3780693" y="0"/>
                </a:cubicBezTo>
                <a:lnTo>
                  <a:pt x="4202724" y="8793"/>
                </a:lnTo>
                <a:cubicBezTo>
                  <a:pt x="4223768" y="10742"/>
                  <a:pt x="4255477" y="43962"/>
                  <a:pt x="4255477" y="43962"/>
                </a:cubicBezTo>
                <a:cubicBezTo>
                  <a:pt x="4261339" y="52754"/>
                  <a:pt x="4268336" y="60887"/>
                  <a:pt x="4273062" y="70339"/>
                </a:cubicBezTo>
                <a:cubicBezTo>
                  <a:pt x="4277207" y="78628"/>
                  <a:pt x="4276713" y="89005"/>
                  <a:pt x="4281854" y="96716"/>
                </a:cubicBezTo>
                <a:cubicBezTo>
                  <a:pt x="4288751" y="107062"/>
                  <a:pt x="4299439" y="114301"/>
                  <a:pt x="4308231" y="123093"/>
                </a:cubicBezTo>
                <a:cubicBezTo>
                  <a:pt x="4322380" y="158465"/>
                  <a:pt x="4332133" y="186375"/>
                  <a:pt x="4352193" y="219808"/>
                </a:cubicBezTo>
                <a:cubicBezTo>
                  <a:pt x="4359732" y="232374"/>
                  <a:pt x="4370703" y="242614"/>
                  <a:pt x="4378570" y="254977"/>
                </a:cubicBezTo>
                <a:cubicBezTo>
                  <a:pt x="4391256" y="274911"/>
                  <a:pt x="4402684" y="295640"/>
                  <a:pt x="4413739" y="316523"/>
                </a:cubicBezTo>
                <a:cubicBezTo>
                  <a:pt x="4429070" y="345482"/>
                  <a:pt x="4457700" y="404446"/>
                  <a:pt x="4457700" y="404446"/>
                </a:cubicBezTo>
                <a:cubicBezTo>
                  <a:pt x="4460631" y="419100"/>
                  <a:pt x="4460943" y="434533"/>
                  <a:pt x="4466493" y="448408"/>
                </a:cubicBezTo>
                <a:cubicBezTo>
                  <a:pt x="4472840" y="464275"/>
                  <a:pt x="4488175" y="475938"/>
                  <a:pt x="4492870" y="492370"/>
                </a:cubicBezTo>
                <a:cubicBezTo>
                  <a:pt x="4500161" y="517888"/>
                  <a:pt x="4498155" y="545194"/>
                  <a:pt x="4501662" y="571500"/>
                </a:cubicBezTo>
                <a:cubicBezTo>
                  <a:pt x="4511472" y="645078"/>
                  <a:pt x="4510136" y="611047"/>
                  <a:pt x="4528039" y="694593"/>
                </a:cubicBezTo>
                <a:cubicBezTo>
                  <a:pt x="4531774" y="712024"/>
                  <a:pt x="4533900" y="729762"/>
                  <a:pt x="4536831" y="747346"/>
                </a:cubicBezTo>
                <a:cubicBezTo>
                  <a:pt x="4530588" y="940886"/>
                  <a:pt x="4552252" y="956058"/>
                  <a:pt x="4510454" y="1081454"/>
                </a:cubicBezTo>
                <a:cubicBezTo>
                  <a:pt x="4505463" y="1096427"/>
                  <a:pt x="4499928" y="1111299"/>
                  <a:pt x="4492870" y="1125416"/>
                </a:cubicBezTo>
                <a:cubicBezTo>
                  <a:pt x="4488144" y="1134868"/>
                  <a:pt x="4482050" y="1143675"/>
                  <a:pt x="4475285" y="1151793"/>
                </a:cubicBezTo>
                <a:cubicBezTo>
                  <a:pt x="4446342" y="1186524"/>
                  <a:pt x="4400193" y="1215239"/>
                  <a:pt x="4360985" y="1230923"/>
                </a:cubicBezTo>
                <a:cubicBezTo>
                  <a:pt x="4346331" y="1236785"/>
                  <a:pt x="4331140" y="1241450"/>
                  <a:pt x="4317024" y="1248508"/>
                </a:cubicBezTo>
                <a:cubicBezTo>
                  <a:pt x="4248750" y="1282645"/>
                  <a:pt x="4296806" y="1264442"/>
                  <a:pt x="4237893" y="1301262"/>
                </a:cubicBezTo>
                <a:cubicBezTo>
                  <a:pt x="4226779" y="1308208"/>
                  <a:pt x="4213838" y="1311900"/>
                  <a:pt x="4202724" y="1318846"/>
                </a:cubicBezTo>
                <a:cubicBezTo>
                  <a:pt x="4190297" y="1326613"/>
                  <a:pt x="4179981" y="1337456"/>
                  <a:pt x="4167554" y="1345223"/>
                </a:cubicBezTo>
                <a:cubicBezTo>
                  <a:pt x="4156439" y="1352170"/>
                  <a:pt x="4143765" y="1356305"/>
                  <a:pt x="4132385" y="1362808"/>
                </a:cubicBezTo>
                <a:cubicBezTo>
                  <a:pt x="4110832" y="1375124"/>
                  <a:pt x="4077964" y="1401634"/>
                  <a:pt x="4062047" y="1415562"/>
                </a:cubicBezTo>
                <a:cubicBezTo>
                  <a:pt x="4052689" y="1423750"/>
                  <a:pt x="4046016" y="1435042"/>
                  <a:pt x="4035670" y="1441939"/>
                </a:cubicBezTo>
                <a:cubicBezTo>
                  <a:pt x="4027959" y="1447080"/>
                  <a:pt x="4018085" y="1447800"/>
                  <a:pt x="4009293" y="1450731"/>
                </a:cubicBezTo>
                <a:cubicBezTo>
                  <a:pt x="3985228" y="1468780"/>
                  <a:pt x="3967920" y="1485038"/>
                  <a:pt x="3938954" y="1494693"/>
                </a:cubicBezTo>
                <a:cubicBezTo>
                  <a:pt x="3916027" y="1502335"/>
                  <a:pt x="3891055" y="1503301"/>
                  <a:pt x="3868616" y="1512277"/>
                </a:cubicBezTo>
                <a:cubicBezTo>
                  <a:pt x="3808102" y="1536483"/>
                  <a:pt x="3840222" y="1527267"/>
                  <a:pt x="3771900" y="1538654"/>
                </a:cubicBezTo>
                <a:cubicBezTo>
                  <a:pt x="3705550" y="1560771"/>
                  <a:pt x="3770114" y="1541619"/>
                  <a:pt x="3631224" y="1556239"/>
                </a:cubicBezTo>
                <a:cubicBezTo>
                  <a:pt x="3613495" y="1558105"/>
                  <a:pt x="3596055" y="1562100"/>
                  <a:pt x="3578470" y="1565031"/>
                </a:cubicBezTo>
                <a:cubicBezTo>
                  <a:pt x="3420841" y="1559402"/>
                  <a:pt x="3347968" y="1542284"/>
                  <a:pt x="3209193" y="1573823"/>
                </a:cubicBezTo>
                <a:cubicBezTo>
                  <a:pt x="3184775" y="1579372"/>
                  <a:pt x="3162467" y="1591866"/>
                  <a:pt x="3138854" y="1600200"/>
                </a:cubicBezTo>
                <a:cubicBezTo>
                  <a:pt x="3112636" y="1609454"/>
                  <a:pt x="3086513" y="1619135"/>
                  <a:pt x="3059724" y="1626577"/>
                </a:cubicBezTo>
                <a:cubicBezTo>
                  <a:pt x="3033689" y="1633809"/>
                  <a:pt x="3006807" y="1637609"/>
                  <a:pt x="2980593" y="1644162"/>
                </a:cubicBezTo>
                <a:cubicBezTo>
                  <a:pt x="2913002" y="1661060"/>
                  <a:pt x="2929056" y="1660019"/>
                  <a:pt x="2866293" y="1679331"/>
                </a:cubicBezTo>
                <a:cubicBezTo>
                  <a:pt x="2820990" y="1693271"/>
                  <a:pt x="2809666" y="1695686"/>
                  <a:pt x="2769577" y="1705708"/>
                </a:cubicBezTo>
                <a:cubicBezTo>
                  <a:pt x="2717827" y="1731584"/>
                  <a:pt x="2746846" y="1719147"/>
                  <a:pt x="2681654" y="1740877"/>
                </a:cubicBezTo>
                <a:lnTo>
                  <a:pt x="2628900" y="1758462"/>
                </a:lnTo>
                <a:lnTo>
                  <a:pt x="2602524" y="1767254"/>
                </a:lnTo>
                <a:cubicBezTo>
                  <a:pt x="2593732" y="1773116"/>
                  <a:pt x="2586172" y="1781497"/>
                  <a:pt x="2576147" y="1784839"/>
                </a:cubicBezTo>
                <a:cubicBezTo>
                  <a:pt x="2512380" y="1806095"/>
                  <a:pt x="2537929" y="1778079"/>
                  <a:pt x="2488224" y="1811216"/>
                </a:cubicBezTo>
                <a:cubicBezTo>
                  <a:pt x="2472610" y="1821626"/>
                  <a:pt x="2460176" y="1836439"/>
                  <a:pt x="2444262" y="1846385"/>
                </a:cubicBezTo>
                <a:cubicBezTo>
                  <a:pt x="2352430" y="1903779"/>
                  <a:pt x="2501157" y="1788160"/>
                  <a:pt x="2382716" y="1872762"/>
                </a:cubicBezTo>
                <a:cubicBezTo>
                  <a:pt x="2372598" y="1879989"/>
                  <a:pt x="2366457" y="1891912"/>
                  <a:pt x="2356339" y="1899139"/>
                </a:cubicBezTo>
                <a:cubicBezTo>
                  <a:pt x="2345674" y="1906757"/>
                  <a:pt x="2332284" y="1909777"/>
                  <a:pt x="2321170" y="1916723"/>
                </a:cubicBezTo>
                <a:cubicBezTo>
                  <a:pt x="2308743" y="1924490"/>
                  <a:pt x="2297723" y="1934308"/>
                  <a:pt x="2286000" y="1943100"/>
                </a:cubicBezTo>
                <a:cubicBezTo>
                  <a:pt x="2258720" y="2024942"/>
                  <a:pt x="2311298" y="1874915"/>
                  <a:pt x="2224454" y="2048608"/>
                </a:cubicBezTo>
                <a:cubicBezTo>
                  <a:pt x="2218593" y="2060331"/>
                  <a:pt x="2213373" y="2072397"/>
                  <a:pt x="2206870" y="2083777"/>
                </a:cubicBezTo>
                <a:cubicBezTo>
                  <a:pt x="2201627" y="2092952"/>
                  <a:pt x="2194011" y="2100702"/>
                  <a:pt x="2189285" y="2110154"/>
                </a:cubicBezTo>
                <a:cubicBezTo>
                  <a:pt x="2182227" y="2124271"/>
                  <a:pt x="2178110" y="2139693"/>
                  <a:pt x="2171700" y="2154116"/>
                </a:cubicBezTo>
                <a:cubicBezTo>
                  <a:pt x="2166377" y="2166093"/>
                  <a:pt x="2158984" y="2177116"/>
                  <a:pt x="2154116" y="2189285"/>
                </a:cubicBezTo>
                <a:cubicBezTo>
                  <a:pt x="2147232" y="2206495"/>
                  <a:pt x="2149638" y="2228932"/>
                  <a:pt x="2136531" y="2242039"/>
                </a:cubicBezTo>
                <a:cubicBezTo>
                  <a:pt x="2127739" y="2250831"/>
                  <a:pt x="2118114" y="2258864"/>
                  <a:pt x="2110154" y="2268416"/>
                </a:cubicBezTo>
                <a:cubicBezTo>
                  <a:pt x="2103389" y="2276534"/>
                  <a:pt x="2099590" y="2286895"/>
                  <a:pt x="2092570" y="2294793"/>
                </a:cubicBezTo>
                <a:cubicBezTo>
                  <a:pt x="2076048" y="2313380"/>
                  <a:pt x="2053611" y="2326854"/>
                  <a:pt x="2039816" y="2347546"/>
                </a:cubicBezTo>
                <a:cubicBezTo>
                  <a:pt x="2022095" y="2374127"/>
                  <a:pt x="2015487" y="2387774"/>
                  <a:pt x="1987062" y="2409093"/>
                </a:cubicBezTo>
                <a:cubicBezTo>
                  <a:pt x="1976577" y="2416957"/>
                  <a:pt x="1963007" y="2419731"/>
                  <a:pt x="1951893" y="2426677"/>
                </a:cubicBezTo>
                <a:cubicBezTo>
                  <a:pt x="1939467" y="2434443"/>
                  <a:pt x="1928648" y="2444537"/>
                  <a:pt x="1916724" y="2453054"/>
                </a:cubicBezTo>
                <a:cubicBezTo>
                  <a:pt x="1908125" y="2459196"/>
                  <a:pt x="1898465" y="2463874"/>
                  <a:pt x="1890347" y="2470639"/>
                </a:cubicBezTo>
                <a:cubicBezTo>
                  <a:pt x="1803913" y="2542668"/>
                  <a:pt x="1915556" y="2454223"/>
                  <a:pt x="1846385" y="2523393"/>
                </a:cubicBezTo>
                <a:cubicBezTo>
                  <a:pt x="1838913" y="2530865"/>
                  <a:pt x="1828800" y="2535116"/>
                  <a:pt x="1820008" y="2540977"/>
                </a:cubicBezTo>
                <a:cubicBezTo>
                  <a:pt x="1814147" y="2549769"/>
                  <a:pt x="1810376" y="2560396"/>
                  <a:pt x="1802424" y="2567354"/>
                </a:cubicBezTo>
                <a:cubicBezTo>
                  <a:pt x="1786519" y="2581271"/>
                  <a:pt x="1767255" y="2590800"/>
                  <a:pt x="1749670" y="2602523"/>
                </a:cubicBezTo>
                <a:lnTo>
                  <a:pt x="1696916" y="2637693"/>
                </a:lnTo>
                <a:cubicBezTo>
                  <a:pt x="1688124" y="2643554"/>
                  <a:pt x="1678011" y="2647805"/>
                  <a:pt x="1670539" y="2655277"/>
                </a:cubicBezTo>
                <a:cubicBezTo>
                  <a:pt x="1652954" y="2672862"/>
                  <a:pt x="1638477" y="2694237"/>
                  <a:pt x="1617785" y="2708031"/>
                </a:cubicBezTo>
                <a:lnTo>
                  <a:pt x="1565031" y="2743200"/>
                </a:lnTo>
                <a:lnTo>
                  <a:pt x="1538654" y="2760785"/>
                </a:lnTo>
                <a:cubicBezTo>
                  <a:pt x="1535723" y="2769577"/>
                  <a:pt x="1536415" y="2780609"/>
                  <a:pt x="1529862" y="2787162"/>
                </a:cubicBezTo>
                <a:cubicBezTo>
                  <a:pt x="1514918" y="2802106"/>
                  <a:pt x="1494693" y="2810608"/>
                  <a:pt x="1477108" y="2822331"/>
                </a:cubicBezTo>
                <a:cubicBezTo>
                  <a:pt x="1440676" y="2846619"/>
                  <a:pt x="1460984" y="2837353"/>
                  <a:pt x="1415562" y="2848708"/>
                </a:cubicBezTo>
                <a:cubicBezTo>
                  <a:pt x="1403839" y="2854570"/>
                  <a:pt x="1391714" y="2859689"/>
                  <a:pt x="1380393" y="2866293"/>
                </a:cubicBezTo>
                <a:cubicBezTo>
                  <a:pt x="1356510" y="2880224"/>
                  <a:pt x="1336284" y="2901511"/>
                  <a:pt x="1310054" y="2910254"/>
                </a:cubicBezTo>
                <a:lnTo>
                  <a:pt x="1257300" y="2927839"/>
                </a:lnTo>
                <a:lnTo>
                  <a:pt x="1230924" y="2936631"/>
                </a:lnTo>
                <a:cubicBezTo>
                  <a:pt x="1084811" y="2931918"/>
                  <a:pt x="1019733" y="2941872"/>
                  <a:pt x="905608" y="2919046"/>
                </a:cubicBezTo>
                <a:cubicBezTo>
                  <a:pt x="872388" y="2912402"/>
                  <a:pt x="851329" y="2903885"/>
                  <a:pt x="817685" y="2892670"/>
                </a:cubicBezTo>
                <a:lnTo>
                  <a:pt x="738554" y="2866293"/>
                </a:lnTo>
                <a:cubicBezTo>
                  <a:pt x="729762" y="2863362"/>
                  <a:pt x="720782" y="2860942"/>
                  <a:pt x="712177" y="2857500"/>
                </a:cubicBezTo>
                <a:cubicBezTo>
                  <a:pt x="697523" y="2851639"/>
                  <a:pt x="683606" y="2843414"/>
                  <a:pt x="668216" y="2839916"/>
                </a:cubicBezTo>
                <a:cubicBezTo>
                  <a:pt x="618881" y="2828704"/>
                  <a:pt x="568592" y="2822208"/>
                  <a:pt x="518747" y="2813539"/>
                </a:cubicBezTo>
                <a:cubicBezTo>
                  <a:pt x="501183" y="2810484"/>
                  <a:pt x="483474" y="2808242"/>
                  <a:pt x="465993" y="2804746"/>
                </a:cubicBezTo>
                <a:cubicBezTo>
                  <a:pt x="432840" y="2798116"/>
                  <a:pt x="403024" y="2791661"/>
                  <a:pt x="369277" y="2787162"/>
                </a:cubicBezTo>
                <a:cubicBezTo>
                  <a:pt x="342971" y="2783655"/>
                  <a:pt x="316524" y="2781301"/>
                  <a:pt x="290147" y="2778370"/>
                </a:cubicBezTo>
                <a:cubicBezTo>
                  <a:pt x="281355" y="2775439"/>
                  <a:pt x="272761" y="2771825"/>
                  <a:pt x="263770" y="2769577"/>
                </a:cubicBezTo>
                <a:cubicBezTo>
                  <a:pt x="249272" y="2765952"/>
                  <a:pt x="233801" y="2766032"/>
                  <a:pt x="219808" y="2760785"/>
                </a:cubicBezTo>
                <a:cubicBezTo>
                  <a:pt x="209914" y="2757075"/>
                  <a:pt x="203087" y="2747492"/>
                  <a:pt x="193431" y="2743200"/>
                </a:cubicBezTo>
                <a:cubicBezTo>
                  <a:pt x="176493" y="2735672"/>
                  <a:pt x="140677" y="2725616"/>
                  <a:pt x="140677" y="2725616"/>
                </a:cubicBezTo>
                <a:cubicBezTo>
                  <a:pt x="114740" y="2708325"/>
                  <a:pt x="109080" y="2707042"/>
                  <a:pt x="87924" y="2681654"/>
                </a:cubicBezTo>
                <a:cubicBezTo>
                  <a:pt x="81159" y="2673536"/>
                  <a:pt x="77811" y="2662749"/>
                  <a:pt x="70339" y="2655277"/>
                </a:cubicBezTo>
                <a:cubicBezTo>
                  <a:pt x="59977" y="2644915"/>
                  <a:pt x="46893" y="2637692"/>
                  <a:pt x="35170" y="2628900"/>
                </a:cubicBezTo>
                <a:cubicBezTo>
                  <a:pt x="29308" y="2611315"/>
                  <a:pt x="22080" y="2594128"/>
                  <a:pt x="17585" y="2576146"/>
                </a:cubicBezTo>
                <a:cubicBezTo>
                  <a:pt x="6545" y="2531986"/>
                  <a:pt x="12614" y="2552441"/>
                  <a:pt x="0" y="2514600"/>
                </a:cubicBezTo>
                <a:cubicBezTo>
                  <a:pt x="4882" y="2412092"/>
                  <a:pt x="4217" y="2344407"/>
                  <a:pt x="17585" y="2250831"/>
                </a:cubicBezTo>
                <a:cubicBezTo>
                  <a:pt x="23799" y="2207333"/>
                  <a:pt x="29358" y="2197928"/>
                  <a:pt x="43962" y="2154116"/>
                </a:cubicBezTo>
                <a:cubicBezTo>
                  <a:pt x="46893" y="2145324"/>
                  <a:pt x="50936" y="2136827"/>
                  <a:pt x="52754" y="2127739"/>
                </a:cubicBezTo>
                <a:cubicBezTo>
                  <a:pt x="55685" y="2113085"/>
                  <a:pt x="57922" y="2098275"/>
                  <a:pt x="61547" y="2083777"/>
                </a:cubicBezTo>
                <a:cubicBezTo>
                  <a:pt x="66538" y="2063812"/>
                  <a:pt x="81868" y="2029588"/>
                  <a:pt x="87924" y="2013439"/>
                </a:cubicBezTo>
                <a:cubicBezTo>
                  <a:pt x="91178" y="2004761"/>
                  <a:pt x="94706" y="1996109"/>
                  <a:pt x="96716" y="1987062"/>
                </a:cubicBezTo>
                <a:cubicBezTo>
                  <a:pt x="113983" y="1909359"/>
                  <a:pt x="96787" y="1960434"/>
                  <a:pt x="114300" y="1899139"/>
                </a:cubicBezTo>
                <a:cubicBezTo>
                  <a:pt x="116846" y="1890228"/>
                  <a:pt x="118948" y="1881052"/>
                  <a:pt x="123093" y="1872762"/>
                </a:cubicBezTo>
                <a:cubicBezTo>
                  <a:pt x="127819" y="1863311"/>
                  <a:pt x="136385" y="1856041"/>
                  <a:pt x="140677" y="1846385"/>
                </a:cubicBezTo>
                <a:cubicBezTo>
                  <a:pt x="148205" y="1829447"/>
                  <a:pt x="152400" y="1811216"/>
                  <a:pt x="158262" y="1793631"/>
                </a:cubicBezTo>
                <a:lnTo>
                  <a:pt x="167054" y="1767254"/>
                </a:lnTo>
                <a:cubicBezTo>
                  <a:pt x="169985" y="1758462"/>
                  <a:pt x="175847" y="1750145"/>
                  <a:pt x="175847" y="1740877"/>
                </a:cubicBezTo>
                <a:lnTo>
                  <a:pt x="167054" y="1705708"/>
                </a:lnTo>
                <a:close/>
              </a:path>
            </a:pathLst>
          </a:cu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0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ProcT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692814"/>
            <a:ext cx="84669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Imagine que temos uma relação “1 para N”, onde 1 registro da Tabela1 (Funcionário) se relaciona com N da Tabela2 (Histórico Funcionário).</a:t>
            </a:r>
          </a:p>
          <a:p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relação é implementada com o uso de uma chave da Tabela1 (Funcionário), que é inserida nas N linhas da Tabela2 (Histórico) que se relacionam ao registro na Tabela1 (Funcionário)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Muitas vezes queremos, na Tabela2 (Histórico), mostrar outras informações da Tabela1 (Funcionário) que não a chave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			</a:t>
            </a:r>
          </a:p>
          <a:p>
            <a:pPr lvl="1"/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2281" r="38218" b="63914"/>
          <a:stretch/>
        </p:blipFill>
        <p:spPr>
          <a:xfrm>
            <a:off x="642796" y="3550392"/>
            <a:ext cx="6974035" cy="16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 semana: Excel como repositório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634271"/>
              </p:ext>
            </p:extLst>
          </p:nvPr>
        </p:nvGraphicFramePr>
        <p:xfrm>
          <a:off x="57275" y="1143000"/>
          <a:ext cx="8774113" cy="3833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166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ProcT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692814"/>
            <a:ext cx="8466991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 uma função do Excel para trazer dados de outra tabela que se chama PROCV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PROCV(</a:t>
            </a:r>
            <a:r>
              <a:rPr lang="pt-BR" dirty="0" err="1" smtClean="0"/>
              <a:t>valor_procurado</a:t>
            </a:r>
            <a:r>
              <a:rPr lang="pt-BR" dirty="0" smtClean="0"/>
              <a:t>, tabela, </a:t>
            </a:r>
            <a:r>
              <a:rPr lang="pt-BR" dirty="0" err="1" smtClean="0"/>
              <a:t>número_coluna</a:t>
            </a:r>
            <a:r>
              <a:rPr lang="pt-BR" dirty="0" smtClean="0"/>
              <a:t>, </a:t>
            </a:r>
            <a:r>
              <a:rPr lang="pt-BR" dirty="0" err="1" smtClean="0"/>
              <a:t>procura_inexata</a:t>
            </a:r>
            <a:r>
              <a:rPr lang="pt-B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Problemas: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O uso do número da coluna faz com que a fórmula fique menos inteligível e torna a fórmula vulnerável à criação de colunas na </a:t>
            </a:r>
            <a:r>
              <a:rPr lang="pt-BR" dirty="0" err="1" smtClean="0"/>
              <a:t>Planillha</a:t>
            </a: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A coluna com o valor a ser buscado não pode estar à esquerda da coluna chave e precisa ser a coluna mais à esquerda da referência passada à fórmula, o que faz com que nem sempre seja possível passar uma tabela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smtClean="0"/>
              <a:t>O parâmetro de busca exata quase nunca é usado com valor VERDADEIRO. Quase sempre se quer a busca exata. Mesmo quando é usado, deve ser com a chave na tabela buscada em ordem. Chance de erro operacional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			</a:t>
            </a:r>
          </a:p>
          <a:p>
            <a:pPr lvl="1"/>
            <a:endParaRPr lang="pt-BR" dirty="0" smtClean="0"/>
          </a:p>
          <a:p>
            <a:pPr marL="800100" lvl="1" indent="-342900">
              <a:buFont typeface="+mj-lt"/>
              <a:buAutoNum type="arabicPeriod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2774" r="52772" b="70317"/>
          <a:stretch/>
        </p:blipFill>
        <p:spPr>
          <a:xfrm>
            <a:off x="125829" y="1702051"/>
            <a:ext cx="4318503" cy="93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ProcT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-72428" y="1009686"/>
            <a:ext cx="8466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</a:t>
            </a:r>
            <a:r>
              <a:rPr lang="pt-BR" dirty="0" err="1" smtClean="0"/>
              <a:t>ProcT</a:t>
            </a:r>
            <a:r>
              <a:rPr lang="pt-BR" dirty="0" smtClean="0"/>
              <a:t> funciona de forma diferente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ProcT</a:t>
            </a:r>
            <a:r>
              <a:rPr lang="pt-BR" dirty="0"/>
              <a:t>(</a:t>
            </a:r>
            <a:r>
              <a:rPr lang="pt-BR" dirty="0" err="1"/>
              <a:t>valor_procurado</a:t>
            </a:r>
            <a:r>
              <a:rPr lang="pt-BR" dirty="0"/>
              <a:t>, </a:t>
            </a:r>
            <a:r>
              <a:rPr lang="pt-BR" dirty="0" smtClean="0"/>
              <a:t>coluna de busca, coluna de valor)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Exemplo em</a:t>
            </a:r>
            <a:r>
              <a:rPr lang="pt-BR" dirty="0"/>
              <a:t>: Exemplos\Uso de Funções\Uso de </a:t>
            </a:r>
            <a:r>
              <a:rPr lang="pt-BR" dirty="0" smtClean="0"/>
              <a:t>Funções.xlsx. Planilha “</a:t>
            </a:r>
            <a:r>
              <a:rPr lang="pt-BR" dirty="0" err="1" smtClean="0"/>
              <a:t>ProcT</a:t>
            </a:r>
            <a:r>
              <a:rPr lang="pt-BR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3266" b="54392"/>
          <a:stretch/>
        </p:blipFill>
        <p:spPr>
          <a:xfrm>
            <a:off x="89615" y="2655264"/>
            <a:ext cx="8709433" cy="16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FiltraColuna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-72428" y="1009686"/>
            <a:ext cx="84669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Às vezes é necessário agregar as informações do lado N da relação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exemplo, um setor da economia está relacionado a N empresas e queremos mostrar na tabela de setores um valor agregado destas N empresas relacionadas ao setor. No caso, a soma das receitas das empresas daquele setor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FiltraColuna</a:t>
            </a:r>
            <a:r>
              <a:rPr lang="pt-BR" dirty="0" smtClean="0"/>
              <a:t>(</a:t>
            </a:r>
            <a:r>
              <a:rPr lang="pt-BR" dirty="0" err="1"/>
              <a:t>valor_procurado</a:t>
            </a:r>
            <a:r>
              <a:rPr lang="pt-BR" dirty="0"/>
              <a:t>, coluna de busca, coluna de </a:t>
            </a:r>
            <a:r>
              <a:rPr lang="pt-BR" dirty="0" smtClean="0"/>
              <a:t>valor).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diferença em relação à </a:t>
            </a:r>
            <a:r>
              <a:rPr lang="pt-BR" dirty="0" err="1" smtClean="0"/>
              <a:t>ProcT</a:t>
            </a:r>
            <a:r>
              <a:rPr lang="pt-BR" dirty="0" smtClean="0"/>
              <a:t> é que ela retorna vários valores, que depois precisam ser agregados com uma função como SOMA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13759" r="11089" b="58496"/>
          <a:stretch/>
        </p:blipFill>
        <p:spPr>
          <a:xfrm>
            <a:off x="186596" y="2634559"/>
            <a:ext cx="8130012" cy="15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Uso de Tabela (</a:t>
            </a:r>
            <a:r>
              <a:rPr lang="pt-BR" dirty="0" err="1" smtClean="0"/>
              <a:t>ListObject</a:t>
            </a:r>
            <a:r>
              <a:rPr lang="pt-BR" dirty="0" smtClean="0"/>
              <a:t>) – Funções Adicionais - </a:t>
            </a:r>
            <a:r>
              <a:rPr lang="pt-BR" dirty="0" err="1" smtClean="0"/>
              <a:t>DeslocT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719975"/>
            <a:ext cx="84669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necessidade muito comum, principalmente ao lidar com dados temporais, é referenciar uma linha anterior.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fórmula </a:t>
            </a:r>
            <a:r>
              <a:rPr lang="pt-BR" dirty="0" err="1" smtClean="0"/>
              <a:t>DeslocT</a:t>
            </a:r>
            <a:r>
              <a:rPr lang="pt-BR" dirty="0" smtClean="0"/>
              <a:t> permite referenciar uma linha anterior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DeslocT</a:t>
            </a:r>
            <a:r>
              <a:rPr lang="pt-BR" dirty="0" smtClean="0"/>
              <a:t>(coluna; deslocamento; valor se não numérico)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Exemplo em: Exemplos\Uso </a:t>
            </a:r>
            <a:r>
              <a:rPr lang="pt-BR" dirty="0"/>
              <a:t>de Funções\Uso de </a:t>
            </a:r>
            <a:r>
              <a:rPr lang="pt-BR" dirty="0" smtClean="0"/>
              <a:t>Funções.xlsx. </a:t>
            </a:r>
            <a:r>
              <a:rPr lang="pt-BR" dirty="0"/>
              <a:t>Planilha </a:t>
            </a:r>
            <a:r>
              <a:rPr lang="pt-BR" dirty="0" smtClean="0"/>
              <a:t>“</a:t>
            </a:r>
            <a:r>
              <a:rPr lang="pt-BR" dirty="0" err="1" smtClean="0"/>
              <a:t>DeslocT</a:t>
            </a:r>
            <a:r>
              <a:rPr lang="pt-BR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-1" t="12117" r="56435" b="48481"/>
          <a:stretch/>
        </p:blipFill>
        <p:spPr>
          <a:xfrm>
            <a:off x="588474" y="3512744"/>
            <a:ext cx="4431670" cy="24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Relacionamento entre tabelas – Escolha da chave de ligação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861350"/>
            <a:ext cx="8888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Quando temos uma relação do tipo “1 para N”, precisamos que a tabela do “lado N” referencie uma linha na outra tabela através de uma chave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 smtClean="0"/>
              <a:t> Esta chave precisa ser única na tabela do “lado 1”. Não pode haver dois registros com o mesmo valor na chave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Lembrem do exemplo abaixo: a tabela Histórico Funcionário deve possuir um campo ligando-a com a tabela Funcionário. Este campo deve ser uma chave da tabela Funcionário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3565" t="16963" r="45742" b="32337"/>
          <a:stretch/>
        </p:blipFill>
        <p:spPr>
          <a:xfrm>
            <a:off x="1063196" y="3191607"/>
            <a:ext cx="4368884" cy="3272365"/>
          </a:xfrm>
          <a:prstGeom prst="rect">
            <a:avLst/>
          </a:prstGeom>
        </p:spPr>
      </p:pic>
      <p:sp>
        <p:nvSpPr>
          <p:cNvPr id="6" name="Forma livre 5"/>
          <p:cNvSpPr/>
          <p:nvPr/>
        </p:nvSpPr>
        <p:spPr>
          <a:xfrm>
            <a:off x="1099038" y="3437792"/>
            <a:ext cx="4537038" cy="2936631"/>
          </a:xfrm>
          <a:custGeom>
            <a:avLst/>
            <a:gdLst>
              <a:gd name="connsiteX0" fmla="*/ 167054 w 4537038"/>
              <a:gd name="connsiteY0" fmla="*/ 1705708 h 2936631"/>
              <a:gd name="connsiteX1" fmla="*/ 167054 w 4537038"/>
              <a:gd name="connsiteY1" fmla="*/ 1705708 h 2936631"/>
              <a:gd name="connsiteX2" fmla="*/ 228600 w 4537038"/>
              <a:gd name="connsiteY2" fmla="*/ 1644162 h 2936631"/>
              <a:gd name="connsiteX3" fmla="*/ 290147 w 4537038"/>
              <a:gd name="connsiteY3" fmla="*/ 1608993 h 2936631"/>
              <a:gd name="connsiteX4" fmla="*/ 351693 w 4537038"/>
              <a:gd name="connsiteY4" fmla="*/ 1582616 h 2936631"/>
              <a:gd name="connsiteX5" fmla="*/ 422031 w 4537038"/>
              <a:gd name="connsiteY5" fmla="*/ 1547446 h 2936631"/>
              <a:gd name="connsiteX6" fmla="*/ 457200 w 4537038"/>
              <a:gd name="connsiteY6" fmla="*/ 1521070 h 2936631"/>
              <a:gd name="connsiteX7" fmla="*/ 492370 w 4537038"/>
              <a:gd name="connsiteY7" fmla="*/ 1503485 h 2936631"/>
              <a:gd name="connsiteX8" fmla="*/ 527539 w 4537038"/>
              <a:gd name="connsiteY8" fmla="*/ 1477108 h 2936631"/>
              <a:gd name="connsiteX9" fmla="*/ 562708 w 4537038"/>
              <a:gd name="connsiteY9" fmla="*/ 1459523 h 2936631"/>
              <a:gd name="connsiteX10" fmla="*/ 597877 w 4537038"/>
              <a:gd name="connsiteY10" fmla="*/ 1433146 h 2936631"/>
              <a:gd name="connsiteX11" fmla="*/ 624254 w 4537038"/>
              <a:gd name="connsiteY11" fmla="*/ 1424354 h 2936631"/>
              <a:gd name="connsiteX12" fmla="*/ 677008 w 4537038"/>
              <a:gd name="connsiteY12" fmla="*/ 1389185 h 2936631"/>
              <a:gd name="connsiteX13" fmla="*/ 764931 w 4537038"/>
              <a:gd name="connsiteY13" fmla="*/ 1362808 h 2936631"/>
              <a:gd name="connsiteX14" fmla="*/ 835270 w 4537038"/>
              <a:gd name="connsiteY14" fmla="*/ 1336431 h 2936631"/>
              <a:gd name="connsiteX15" fmla="*/ 940777 w 4537038"/>
              <a:gd name="connsiteY15" fmla="*/ 1292470 h 2936631"/>
              <a:gd name="connsiteX16" fmla="*/ 967154 w 4537038"/>
              <a:gd name="connsiteY16" fmla="*/ 1274885 h 2936631"/>
              <a:gd name="connsiteX17" fmla="*/ 1046285 w 4537038"/>
              <a:gd name="connsiteY17" fmla="*/ 1248508 h 2936631"/>
              <a:gd name="connsiteX18" fmla="*/ 1090247 w 4537038"/>
              <a:gd name="connsiteY18" fmla="*/ 1222131 h 2936631"/>
              <a:gd name="connsiteX19" fmla="*/ 1169377 w 4537038"/>
              <a:gd name="connsiteY19" fmla="*/ 1186962 h 2936631"/>
              <a:gd name="connsiteX20" fmla="*/ 1222131 w 4537038"/>
              <a:gd name="connsiteY20" fmla="*/ 1160585 h 2936631"/>
              <a:gd name="connsiteX21" fmla="*/ 1310054 w 4537038"/>
              <a:gd name="connsiteY21" fmla="*/ 1125416 h 2936631"/>
              <a:gd name="connsiteX22" fmla="*/ 1336431 w 4537038"/>
              <a:gd name="connsiteY22" fmla="*/ 1099039 h 2936631"/>
              <a:gd name="connsiteX23" fmla="*/ 1380393 w 4537038"/>
              <a:gd name="connsiteY23" fmla="*/ 1081454 h 2936631"/>
              <a:gd name="connsiteX24" fmla="*/ 1433147 w 4537038"/>
              <a:gd name="connsiteY24" fmla="*/ 1055077 h 2936631"/>
              <a:gd name="connsiteX25" fmla="*/ 1477108 w 4537038"/>
              <a:gd name="connsiteY25" fmla="*/ 1037493 h 2936631"/>
              <a:gd name="connsiteX26" fmla="*/ 1556239 w 4537038"/>
              <a:gd name="connsiteY26" fmla="*/ 993531 h 2936631"/>
              <a:gd name="connsiteX27" fmla="*/ 1635370 w 4537038"/>
              <a:gd name="connsiteY27" fmla="*/ 940777 h 2936631"/>
              <a:gd name="connsiteX28" fmla="*/ 1688124 w 4537038"/>
              <a:gd name="connsiteY28" fmla="*/ 923193 h 2936631"/>
              <a:gd name="connsiteX29" fmla="*/ 1776047 w 4537038"/>
              <a:gd name="connsiteY29" fmla="*/ 861646 h 2936631"/>
              <a:gd name="connsiteX30" fmla="*/ 1846385 w 4537038"/>
              <a:gd name="connsiteY30" fmla="*/ 826477 h 2936631"/>
              <a:gd name="connsiteX31" fmla="*/ 1916724 w 4537038"/>
              <a:gd name="connsiteY31" fmla="*/ 773723 h 2936631"/>
              <a:gd name="connsiteX32" fmla="*/ 1951893 w 4537038"/>
              <a:gd name="connsiteY32" fmla="*/ 756139 h 2936631"/>
              <a:gd name="connsiteX33" fmla="*/ 2057400 w 4537038"/>
              <a:gd name="connsiteY33" fmla="*/ 668216 h 2936631"/>
              <a:gd name="connsiteX34" fmla="*/ 2083777 w 4537038"/>
              <a:gd name="connsiteY34" fmla="*/ 650631 h 2936631"/>
              <a:gd name="connsiteX35" fmla="*/ 2145324 w 4537038"/>
              <a:gd name="connsiteY35" fmla="*/ 589085 h 2936631"/>
              <a:gd name="connsiteX36" fmla="*/ 2215662 w 4537038"/>
              <a:gd name="connsiteY36" fmla="*/ 527539 h 2936631"/>
              <a:gd name="connsiteX37" fmla="*/ 2268416 w 4537038"/>
              <a:gd name="connsiteY37" fmla="*/ 501162 h 2936631"/>
              <a:gd name="connsiteX38" fmla="*/ 2312377 w 4537038"/>
              <a:gd name="connsiteY38" fmla="*/ 465993 h 2936631"/>
              <a:gd name="connsiteX39" fmla="*/ 2365131 w 4537038"/>
              <a:gd name="connsiteY39" fmla="*/ 413239 h 2936631"/>
              <a:gd name="connsiteX40" fmla="*/ 2391508 w 4537038"/>
              <a:gd name="connsiteY40" fmla="*/ 395654 h 2936631"/>
              <a:gd name="connsiteX41" fmla="*/ 2444262 w 4537038"/>
              <a:gd name="connsiteY41" fmla="*/ 334108 h 2936631"/>
              <a:gd name="connsiteX42" fmla="*/ 2497016 w 4537038"/>
              <a:gd name="connsiteY42" fmla="*/ 316523 h 2936631"/>
              <a:gd name="connsiteX43" fmla="*/ 2558562 w 4537038"/>
              <a:gd name="connsiteY43" fmla="*/ 281354 h 2936631"/>
              <a:gd name="connsiteX44" fmla="*/ 2584939 w 4537038"/>
              <a:gd name="connsiteY44" fmla="*/ 272562 h 2936631"/>
              <a:gd name="connsiteX45" fmla="*/ 2620108 w 4537038"/>
              <a:gd name="connsiteY45" fmla="*/ 254977 h 2936631"/>
              <a:gd name="connsiteX46" fmla="*/ 2664070 w 4537038"/>
              <a:gd name="connsiteY46" fmla="*/ 228600 h 2936631"/>
              <a:gd name="connsiteX47" fmla="*/ 2743200 w 4537038"/>
              <a:gd name="connsiteY47" fmla="*/ 202223 h 2936631"/>
              <a:gd name="connsiteX48" fmla="*/ 2813539 w 4537038"/>
              <a:gd name="connsiteY48" fmla="*/ 175846 h 2936631"/>
              <a:gd name="connsiteX49" fmla="*/ 2910254 w 4537038"/>
              <a:gd name="connsiteY49" fmla="*/ 140677 h 2936631"/>
              <a:gd name="connsiteX50" fmla="*/ 2945424 w 4537038"/>
              <a:gd name="connsiteY50" fmla="*/ 123093 h 2936631"/>
              <a:gd name="connsiteX51" fmla="*/ 2971800 w 4537038"/>
              <a:gd name="connsiteY51" fmla="*/ 114300 h 2936631"/>
              <a:gd name="connsiteX52" fmla="*/ 3033347 w 4537038"/>
              <a:gd name="connsiteY52" fmla="*/ 96716 h 2936631"/>
              <a:gd name="connsiteX53" fmla="*/ 3059724 w 4537038"/>
              <a:gd name="connsiteY53" fmla="*/ 87923 h 2936631"/>
              <a:gd name="connsiteX54" fmla="*/ 3253154 w 4537038"/>
              <a:gd name="connsiteY54" fmla="*/ 61546 h 2936631"/>
              <a:gd name="connsiteX55" fmla="*/ 3358662 w 4537038"/>
              <a:gd name="connsiteY55" fmla="*/ 52754 h 2936631"/>
              <a:gd name="connsiteX56" fmla="*/ 3420208 w 4537038"/>
              <a:gd name="connsiteY56" fmla="*/ 43962 h 2936631"/>
              <a:gd name="connsiteX57" fmla="*/ 3490547 w 4537038"/>
              <a:gd name="connsiteY57" fmla="*/ 35170 h 2936631"/>
              <a:gd name="connsiteX58" fmla="*/ 3525716 w 4537038"/>
              <a:gd name="connsiteY58" fmla="*/ 26377 h 2936631"/>
              <a:gd name="connsiteX59" fmla="*/ 3587262 w 4537038"/>
              <a:gd name="connsiteY59" fmla="*/ 17585 h 2936631"/>
              <a:gd name="connsiteX60" fmla="*/ 3780693 w 4537038"/>
              <a:gd name="connsiteY60" fmla="*/ 0 h 2936631"/>
              <a:gd name="connsiteX61" fmla="*/ 4202724 w 4537038"/>
              <a:gd name="connsiteY61" fmla="*/ 8793 h 2936631"/>
              <a:gd name="connsiteX62" fmla="*/ 4255477 w 4537038"/>
              <a:gd name="connsiteY62" fmla="*/ 43962 h 2936631"/>
              <a:gd name="connsiteX63" fmla="*/ 4273062 w 4537038"/>
              <a:gd name="connsiteY63" fmla="*/ 70339 h 2936631"/>
              <a:gd name="connsiteX64" fmla="*/ 4281854 w 4537038"/>
              <a:gd name="connsiteY64" fmla="*/ 96716 h 2936631"/>
              <a:gd name="connsiteX65" fmla="*/ 4308231 w 4537038"/>
              <a:gd name="connsiteY65" fmla="*/ 123093 h 2936631"/>
              <a:gd name="connsiteX66" fmla="*/ 4352193 w 4537038"/>
              <a:gd name="connsiteY66" fmla="*/ 219808 h 2936631"/>
              <a:gd name="connsiteX67" fmla="*/ 4378570 w 4537038"/>
              <a:gd name="connsiteY67" fmla="*/ 254977 h 2936631"/>
              <a:gd name="connsiteX68" fmla="*/ 4413739 w 4537038"/>
              <a:gd name="connsiteY68" fmla="*/ 316523 h 2936631"/>
              <a:gd name="connsiteX69" fmla="*/ 4457700 w 4537038"/>
              <a:gd name="connsiteY69" fmla="*/ 404446 h 2936631"/>
              <a:gd name="connsiteX70" fmla="*/ 4466493 w 4537038"/>
              <a:gd name="connsiteY70" fmla="*/ 448408 h 2936631"/>
              <a:gd name="connsiteX71" fmla="*/ 4492870 w 4537038"/>
              <a:gd name="connsiteY71" fmla="*/ 492370 h 2936631"/>
              <a:gd name="connsiteX72" fmla="*/ 4501662 w 4537038"/>
              <a:gd name="connsiteY72" fmla="*/ 571500 h 2936631"/>
              <a:gd name="connsiteX73" fmla="*/ 4528039 w 4537038"/>
              <a:gd name="connsiteY73" fmla="*/ 694593 h 2936631"/>
              <a:gd name="connsiteX74" fmla="*/ 4536831 w 4537038"/>
              <a:gd name="connsiteY74" fmla="*/ 747346 h 2936631"/>
              <a:gd name="connsiteX75" fmla="*/ 4510454 w 4537038"/>
              <a:gd name="connsiteY75" fmla="*/ 1081454 h 2936631"/>
              <a:gd name="connsiteX76" fmla="*/ 4492870 w 4537038"/>
              <a:gd name="connsiteY76" fmla="*/ 1125416 h 2936631"/>
              <a:gd name="connsiteX77" fmla="*/ 4475285 w 4537038"/>
              <a:gd name="connsiteY77" fmla="*/ 1151793 h 2936631"/>
              <a:gd name="connsiteX78" fmla="*/ 4360985 w 4537038"/>
              <a:gd name="connsiteY78" fmla="*/ 1230923 h 2936631"/>
              <a:gd name="connsiteX79" fmla="*/ 4317024 w 4537038"/>
              <a:gd name="connsiteY79" fmla="*/ 1248508 h 2936631"/>
              <a:gd name="connsiteX80" fmla="*/ 4237893 w 4537038"/>
              <a:gd name="connsiteY80" fmla="*/ 1301262 h 2936631"/>
              <a:gd name="connsiteX81" fmla="*/ 4202724 w 4537038"/>
              <a:gd name="connsiteY81" fmla="*/ 1318846 h 2936631"/>
              <a:gd name="connsiteX82" fmla="*/ 4167554 w 4537038"/>
              <a:gd name="connsiteY82" fmla="*/ 1345223 h 2936631"/>
              <a:gd name="connsiteX83" fmla="*/ 4132385 w 4537038"/>
              <a:gd name="connsiteY83" fmla="*/ 1362808 h 2936631"/>
              <a:gd name="connsiteX84" fmla="*/ 4062047 w 4537038"/>
              <a:gd name="connsiteY84" fmla="*/ 1415562 h 2936631"/>
              <a:gd name="connsiteX85" fmla="*/ 4035670 w 4537038"/>
              <a:gd name="connsiteY85" fmla="*/ 1441939 h 2936631"/>
              <a:gd name="connsiteX86" fmla="*/ 4009293 w 4537038"/>
              <a:gd name="connsiteY86" fmla="*/ 1450731 h 2936631"/>
              <a:gd name="connsiteX87" fmla="*/ 3938954 w 4537038"/>
              <a:gd name="connsiteY87" fmla="*/ 1494693 h 2936631"/>
              <a:gd name="connsiteX88" fmla="*/ 3868616 w 4537038"/>
              <a:gd name="connsiteY88" fmla="*/ 1512277 h 2936631"/>
              <a:gd name="connsiteX89" fmla="*/ 3771900 w 4537038"/>
              <a:gd name="connsiteY89" fmla="*/ 1538654 h 2936631"/>
              <a:gd name="connsiteX90" fmla="*/ 3631224 w 4537038"/>
              <a:gd name="connsiteY90" fmla="*/ 1556239 h 2936631"/>
              <a:gd name="connsiteX91" fmla="*/ 3578470 w 4537038"/>
              <a:gd name="connsiteY91" fmla="*/ 1565031 h 2936631"/>
              <a:gd name="connsiteX92" fmla="*/ 3209193 w 4537038"/>
              <a:gd name="connsiteY92" fmla="*/ 1573823 h 2936631"/>
              <a:gd name="connsiteX93" fmla="*/ 3138854 w 4537038"/>
              <a:gd name="connsiteY93" fmla="*/ 1600200 h 2936631"/>
              <a:gd name="connsiteX94" fmla="*/ 3059724 w 4537038"/>
              <a:gd name="connsiteY94" fmla="*/ 1626577 h 2936631"/>
              <a:gd name="connsiteX95" fmla="*/ 2980593 w 4537038"/>
              <a:gd name="connsiteY95" fmla="*/ 1644162 h 2936631"/>
              <a:gd name="connsiteX96" fmla="*/ 2866293 w 4537038"/>
              <a:gd name="connsiteY96" fmla="*/ 1679331 h 2936631"/>
              <a:gd name="connsiteX97" fmla="*/ 2769577 w 4537038"/>
              <a:gd name="connsiteY97" fmla="*/ 1705708 h 2936631"/>
              <a:gd name="connsiteX98" fmla="*/ 2681654 w 4537038"/>
              <a:gd name="connsiteY98" fmla="*/ 1740877 h 2936631"/>
              <a:gd name="connsiteX99" fmla="*/ 2628900 w 4537038"/>
              <a:gd name="connsiteY99" fmla="*/ 1758462 h 2936631"/>
              <a:gd name="connsiteX100" fmla="*/ 2602524 w 4537038"/>
              <a:gd name="connsiteY100" fmla="*/ 1767254 h 2936631"/>
              <a:gd name="connsiteX101" fmla="*/ 2576147 w 4537038"/>
              <a:gd name="connsiteY101" fmla="*/ 1784839 h 2936631"/>
              <a:gd name="connsiteX102" fmla="*/ 2488224 w 4537038"/>
              <a:gd name="connsiteY102" fmla="*/ 1811216 h 2936631"/>
              <a:gd name="connsiteX103" fmla="*/ 2444262 w 4537038"/>
              <a:gd name="connsiteY103" fmla="*/ 1846385 h 2936631"/>
              <a:gd name="connsiteX104" fmla="*/ 2382716 w 4537038"/>
              <a:gd name="connsiteY104" fmla="*/ 1872762 h 2936631"/>
              <a:gd name="connsiteX105" fmla="*/ 2356339 w 4537038"/>
              <a:gd name="connsiteY105" fmla="*/ 1899139 h 2936631"/>
              <a:gd name="connsiteX106" fmla="*/ 2321170 w 4537038"/>
              <a:gd name="connsiteY106" fmla="*/ 1916723 h 2936631"/>
              <a:gd name="connsiteX107" fmla="*/ 2286000 w 4537038"/>
              <a:gd name="connsiteY107" fmla="*/ 1943100 h 2936631"/>
              <a:gd name="connsiteX108" fmla="*/ 2224454 w 4537038"/>
              <a:gd name="connsiteY108" fmla="*/ 2048608 h 2936631"/>
              <a:gd name="connsiteX109" fmla="*/ 2206870 w 4537038"/>
              <a:gd name="connsiteY109" fmla="*/ 2083777 h 2936631"/>
              <a:gd name="connsiteX110" fmla="*/ 2189285 w 4537038"/>
              <a:gd name="connsiteY110" fmla="*/ 2110154 h 2936631"/>
              <a:gd name="connsiteX111" fmla="*/ 2171700 w 4537038"/>
              <a:gd name="connsiteY111" fmla="*/ 2154116 h 2936631"/>
              <a:gd name="connsiteX112" fmla="*/ 2154116 w 4537038"/>
              <a:gd name="connsiteY112" fmla="*/ 2189285 h 2936631"/>
              <a:gd name="connsiteX113" fmla="*/ 2136531 w 4537038"/>
              <a:gd name="connsiteY113" fmla="*/ 2242039 h 2936631"/>
              <a:gd name="connsiteX114" fmla="*/ 2110154 w 4537038"/>
              <a:gd name="connsiteY114" fmla="*/ 2268416 h 2936631"/>
              <a:gd name="connsiteX115" fmla="*/ 2092570 w 4537038"/>
              <a:gd name="connsiteY115" fmla="*/ 2294793 h 2936631"/>
              <a:gd name="connsiteX116" fmla="*/ 2039816 w 4537038"/>
              <a:gd name="connsiteY116" fmla="*/ 2347546 h 2936631"/>
              <a:gd name="connsiteX117" fmla="*/ 1987062 w 4537038"/>
              <a:gd name="connsiteY117" fmla="*/ 2409093 h 2936631"/>
              <a:gd name="connsiteX118" fmla="*/ 1951893 w 4537038"/>
              <a:gd name="connsiteY118" fmla="*/ 2426677 h 2936631"/>
              <a:gd name="connsiteX119" fmla="*/ 1916724 w 4537038"/>
              <a:gd name="connsiteY119" fmla="*/ 2453054 h 2936631"/>
              <a:gd name="connsiteX120" fmla="*/ 1890347 w 4537038"/>
              <a:gd name="connsiteY120" fmla="*/ 2470639 h 2936631"/>
              <a:gd name="connsiteX121" fmla="*/ 1846385 w 4537038"/>
              <a:gd name="connsiteY121" fmla="*/ 2523393 h 2936631"/>
              <a:gd name="connsiteX122" fmla="*/ 1820008 w 4537038"/>
              <a:gd name="connsiteY122" fmla="*/ 2540977 h 2936631"/>
              <a:gd name="connsiteX123" fmla="*/ 1802424 w 4537038"/>
              <a:gd name="connsiteY123" fmla="*/ 2567354 h 2936631"/>
              <a:gd name="connsiteX124" fmla="*/ 1749670 w 4537038"/>
              <a:gd name="connsiteY124" fmla="*/ 2602523 h 2936631"/>
              <a:gd name="connsiteX125" fmla="*/ 1696916 w 4537038"/>
              <a:gd name="connsiteY125" fmla="*/ 2637693 h 2936631"/>
              <a:gd name="connsiteX126" fmla="*/ 1670539 w 4537038"/>
              <a:gd name="connsiteY126" fmla="*/ 2655277 h 2936631"/>
              <a:gd name="connsiteX127" fmla="*/ 1617785 w 4537038"/>
              <a:gd name="connsiteY127" fmla="*/ 2708031 h 2936631"/>
              <a:gd name="connsiteX128" fmla="*/ 1565031 w 4537038"/>
              <a:gd name="connsiteY128" fmla="*/ 2743200 h 2936631"/>
              <a:gd name="connsiteX129" fmla="*/ 1538654 w 4537038"/>
              <a:gd name="connsiteY129" fmla="*/ 2760785 h 2936631"/>
              <a:gd name="connsiteX130" fmla="*/ 1529862 w 4537038"/>
              <a:gd name="connsiteY130" fmla="*/ 2787162 h 2936631"/>
              <a:gd name="connsiteX131" fmla="*/ 1477108 w 4537038"/>
              <a:gd name="connsiteY131" fmla="*/ 2822331 h 2936631"/>
              <a:gd name="connsiteX132" fmla="*/ 1415562 w 4537038"/>
              <a:gd name="connsiteY132" fmla="*/ 2848708 h 2936631"/>
              <a:gd name="connsiteX133" fmla="*/ 1380393 w 4537038"/>
              <a:gd name="connsiteY133" fmla="*/ 2866293 h 2936631"/>
              <a:gd name="connsiteX134" fmla="*/ 1310054 w 4537038"/>
              <a:gd name="connsiteY134" fmla="*/ 2910254 h 2936631"/>
              <a:gd name="connsiteX135" fmla="*/ 1257300 w 4537038"/>
              <a:gd name="connsiteY135" fmla="*/ 2927839 h 2936631"/>
              <a:gd name="connsiteX136" fmla="*/ 1230924 w 4537038"/>
              <a:gd name="connsiteY136" fmla="*/ 2936631 h 2936631"/>
              <a:gd name="connsiteX137" fmla="*/ 905608 w 4537038"/>
              <a:gd name="connsiteY137" fmla="*/ 2919046 h 2936631"/>
              <a:gd name="connsiteX138" fmla="*/ 817685 w 4537038"/>
              <a:gd name="connsiteY138" fmla="*/ 2892670 h 2936631"/>
              <a:gd name="connsiteX139" fmla="*/ 738554 w 4537038"/>
              <a:gd name="connsiteY139" fmla="*/ 2866293 h 2936631"/>
              <a:gd name="connsiteX140" fmla="*/ 712177 w 4537038"/>
              <a:gd name="connsiteY140" fmla="*/ 2857500 h 2936631"/>
              <a:gd name="connsiteX141" fmla="*/ 668216 w 4537038"/>
              <a:gd name="connsiteY141" fmla="*/ 2839916 h 2936631"/>
              <a:gd name="connsiteX142" fmla="*/ 518747 w 4537038"/>
              <a:gd name="connsiteY142" fmla="*/ 2813539 h 2936631"/>
              <a:gd name="connsiteX143" fmla="*/ 465993 w 4537038"/>
              <a:gd name="connsiteY143" fmla="*/ 2804746 h 2936631"/>
              <a:gd name="connsiteX144" fmla="*/ 369277 w 4537038"/>
              <a:gd name="connsiteY144" fmla="*/ 2787162 h 2936631"/>
              <a:gd name="connsiteX145" fmla="*/ 290147 w 4537038"/>
              <a:gd name="connsiteY145" fmla="*/ 2778370 h 2936631"/>
              <a:gd name="connsiteX146" fmla="*/ 263770 w 4537038"/>
              <a:gd name="connsiteY146" fmla="*/ 2769577 h 2936631"/>
              <a:gd name="connsiteX147" fmla="*/ 219808 w 4537038"/>
              <a:gd name="connsiteY147" fmla="*/ 2760785 h 2936631"/>
              <a:gd name="connsiteX148" fmla="*/ 193431 w 4537038"/>
              <a:gd name="connsiteY148" fmla="*/ 2743200 h 2936631"/>
              <a:gd name="connsiteX149" fmla="*/ 140677 w 4537038"/>
              <a:gd name="connsiteY149" fmla="*/ 2725616 h 2936631"/>
              <a:gd name="connsiteX150" fmla="*/ 87924 w 4537038"/>
              <a:gd name="connsiteY150" fmla="*/ 2681654 h 2936631"/>
              <a:gd name="connsiteX151" fmla="*/ 70339 w 4537038"/>
              <a:gd name="connsiteY151" fmla="*/ 2655277 h 2936631"/>
              <a:gd name="connsiteX152" fmla="*/ 35170 w 4537038"/>
              <a:gd name="connsiteY152" fmla="*/ 2628900 h 2936631"/>
              <a:gd name="connsiteX153" fmla="*/ 17585 w 4537038"/>
              <a:gd name="connsiteY153" fmla="*/ 2576146 h 2936631"/>
              <a:gd name="connsiteX154" fmla="*/ 0 w 4537038"/>
              <a:gd name="connsiteY154" fmla="*/ 2514600 h 2936631"/>
              <a:gd name="connsiteX155" fmla="*/ 17585 w 4537038"/>
              <a:gd name="connsiteY155" fmla="*/ 2250831 h 2936631"/>
              <a:gd name="connsiteX156" fmla="*/ 43962 w 4537038"/>
              <a:gd name="connsiteY156" fmla="*/ 2154116 h 2936631"/>
              <a:gd name="connsiteX157" fmla="*/ 52754 w 4537038"/>
              <a:gd name="connsiteY157" fmla="*/ 2127739 h 2936631"/>
              <a:gd name="connsiteX158" fmla="*/ 61547 w 4537038"/>
              <a:gd name="connsiteY158" fmla="*/ 2083777 h 2936631"/>
              <a:gd name="connsiteX159" fmla="*/ 87924 w 4537038"/>
              <a:gd name="connsiteY159" fmla="*/ 2013439 h 2936631"/>
              <a:gd name="connsiteX160" fmla="*/ 96716 w 4537038"/>
              <a:gd name="connsiteY160" fmla="*/ 1987062 h 2936631"/>
              <a:gd name="connsiteX161" fmla="*/ 114300 w 4537038"/>
              <a:gd name="connsiteY161" fmla="*/ 1899139 h 2936631"/>
              <a:gd name="connsiteX162" fmla="*/ 123093 w 4537038"/>
              <a:gd name="connsiteY162" fmla="*/ 1872762 h 2936631"/>
              <a:gd name="connsiteX163" fmla="*/ 140677 w 4537038"/>
              <a:gd name="connsiteY163" fmla="*/ 1846385 h 2936631"/>
              <a:gd name="connsiteX164" fmla="*/ 158262 w 4537038"/>
              <a:gd name="connsiteY164" fmla="*/ 1793631 h 2936631"/>
              <a:gd name="connsiteX165" fmla="*/ 167054 w 4537038"/>
              <a:gd name="connsiteY165" fmla="*/ 1767254 h 2936631"/>
              <a:gd name="connsiteX166" fmla="*/ 175847 w 4537038"/>
              <a:gd name="connsiteY166" fmla="*/ 1740877 h 2936631"/>
              <a:gd name="connsiteX167" fmla="*/ 167054 w 4537038"/>
              <a:gd name="connsiteY167" fmla="*/ 1705708 h 293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4537038" h="2936631">
                <a:moveTo>
                  <a:pt x="167054" y="1705708"/>
                </a:moveTo>
                <a:lnTo>
                  <a:pt x="167054" y="1705708"/>
                </a:lnTo>
                <a:cubicBezTo>
                  <a:pt x="187569" y="1685193"/>
                  <a:pt x="207035" y="1663571"/>
                  <a:pt x="228600" y="1644162"/>
                </a:cubicBezTo>
                <a:cubicBezTo>
                  <a:pt x="247231" y="1627394"/>
                  <a:pt x="268660" y="1621271"/>
                  <a:pt x="290147" y="1608993"/>
                </a:cubicBezTo>
                <a:cubicBezTo>
                  <a:pt x="337376" y="1582006"/>
                  <a:pt x="293925" y="1597058"/>
                  <a:pt x="351693" y="1582616"/>
                </a:cubicBezTo>
                <a:cubicBezTo>
                  <a:pt x="375139" y="1570893"/>
                  <a:pt x="401060" y="1563174"/>
                  <a:pt x="422031" y="1547446"/>
                </a:cubicBezTo>
                <a:cubicBezTo>
                  <a:pt x="433754" y="1538654"/>
                  <a:pt x="444774" y="1528836"/>
                  <a:pt x="457200" y="1521070"/>
                </a:cubicBezTo>
                <a:cubicBezTo>
                  <a:pt x="468315" y="1514123"/>
                  <a:pt x="481255" y="1510432"/>
                  <a:pt x="492370" y="1503485"/>
                </a:cubicBezTo>
                <a:cubicBezTo>
                  <a:pt x="504796" y="1495718"/>
                  <a:pt x="515113" y="1484875"/>
                  <a:pt x="527539" y="1477108"/>
                </a:cubicBezTo>
                <a:cubicBezTo>
                  <a:pt x="538653" y="1470161"/>
                  <a:pt x="551594" y="1466470"/>
                  <a:pt x="562708" y="1459523"/>
                </a:cubicBezTo>
                <a:cubicBezTo>
                  <a:pt x="575134" y="1451756"/>
                  <a:pt x="585154" y="1440416"/>
                  <a:pt x="597877" y="1433146"/>
                </a:cubicBezTo>
                <a:cubicBezTo>
                  <a:pt x="605924" y="1428548"/>
                  <a:pt x="616152" y="1428855"/>
                  <a:pt x="624254" y="1424354"/>
                </a:cubicBezTo>
                <a:cubicBezTo>
                  <a:pt x="642729" y="1414091"/>
                  <a:pt x="656505" y="1394311"/>
                  <a:pt x="677008" y="1389185"/>
                </a:cubicBezTo>
                <a:cubicBezTo>
                  <a:pt x="730163" y="1375897"/>
                  <a:pt x="700708" y="1384216"/>
                  <a:pt x="764931" y="1362808"/>
                </a:cubicBezTo>
                <a:cubicBezTo>
                  <a:pt x="792396" y="1353653"/>
                  <a:pt x="806349" y="1349577"/>
                  <a:pt x="835270" y="1336431"/>
                </a:cubicBezTo>
                <a:cubicBezTo>
                  <a:pt x="930600" y="1293099"/>
                  <a:pt x="844863" y="1324441"/>
                  <a:pt x="940777" y="1292470"/>
                </a:cubicBezTo>
                <a:cubicBezTo>
                  <a:pt x="949569" y="1286608"/>
                  <a:pt x="957441" y="1279048"/>
                  <a:pt x="967154" y="1274885"/>
                </a:cubicBezTo>
                <a:cubicBezTo>
                  <a:pt x="1084691" y="1224513"/>
                  <a:pt x="903526" y="1319888"/>
                  <a:pt x="1046285" y="1248508"/>
                </a:cubicBezTo>
                <a:cubicBezTo>
                  <a:pt x="1061570" y="1240865"/>
                  <a:pt x="1074962" y="1229774"/>
                  <a:pt x="1090247" y="1222131"/>
                </a:cubicBezTo>
                <a:cubicBezTo>
                  <a:pt x="1116064" y="1209222"/>
                  <a:pt x="1143221" y="1199168"/>
                  <a:pt x="1169377" y="1186962"/>
                </a:cubicBezTo>
                <a:cubicBezTo>
                  <a:pt x="1187193" y="1178648"/>
                  <a:pt x="1204119" y="1168465"/>
                  <a:pt x="1222131" y="1160585"/>
                </a:cubicBezTo>
                <a:cubicBezTo>
                  <a:pt x="1251050" y="1147933"/>
                  <a:pt x="1310054" y="1125416"/>
                  <a:pt x="1310054" y="1125416"/>
                </a:cubicBezTo>
                <a:cubicBezTo>
                  <a:pt x="1318846" y="1116624"/>
                  <a:pt x="1325887" y="1105629"/>
                  <a:pt x="1336431" y="1099039"/>
                </a:cubicBezTo>
                <a:cubicBezTo>
                  <a:pt x="1349815" y="1090674"/>
                  <a:pt x="1366025" y="1087985"/>
                  <a:pt x="1380393" y="1081454"/>
                </a:cubicBezTo>
                <a:cubicBezTo>
                  <a:pt x="1398291" y="1073319"/>
                  <a:pt x="1415249" y="1063212"/>
                  <a:pt x="1433147" y="1055077"/>
                </a:cubicBezTo>
                <a:cubicBezTo>
                  <a:pt x="1447515" y="1048546"/>
                  <a:pt x="1462686" y="1043903"/>
                  <a:pt x="1477108" y="1037493"/>
                </a:cubicBezTo>
                <a:cubicBezTo>
                  <a:pt x="1504286" y="1025414"/>
                  <a:pt x="1531387" y="1009507"/>
                  <a:pt x="1556239" y="993531"/>
                </a:cubicBezTo>
                <a:cubicBezTo>
                  <a:pt x="1582905" y="976388"/>
                  <a:pt x="1607398" y="955695"/>
                  <a:pt x="1635370" y="940777"/>
                </a:cubicBezTo>
                <a:cubicBezTo>
                  <a:pt x="1651725" y="932054"/>
                  <a:pt x="1671250" y="930863"/>
                  <a:pt x="1688124" y="923193"/>
                </a:cubicBezTo>
                <a:cubicBezTo>
                  <a:pt x="1753763" y="893357"/>
                  <a:pt x="1712606" y="900687"/>
                  <a:pt x="1776047" y="861646"/>
                </a:cubicBezTo>
                <a:cubicBezTo>
                  <a:pt x="1798372" y="847908"/>
                  <a:pt x="1825916" y="842852"/>
                  <a:pt x="1846385" y="826477"/>
                </a:cubicBezTo>
                <a:cubicBezTo>
                  <a:pt x="1867520" y="809569"/>
                  <a:pt x="1892233" y="787718"/>
                  <a:pt x="1916724" y="773723"/>
                </a:cubicBezTo>
                <a:cubicBezTo>
                  <a:pt x="1928104" y="767220"/>
                  <a:pt x="1941408" y="764003"/>
                  <a:pt x="1951893" y="756139"/>
                </a:cubicBezTo>
                <a:cubicBezTo>
                  <a:pt x="1988517" y="728671"/>
                  <a:pt x="2019309" y="693610"/>
                  <a:pt x="2057400" y="668216"/>
                </a:cubicBezTo>
                <a:cubicBezTo>
                  <a:pt x="2066192" y="662354"/>
                  <a:pt x="2075922" y="657700"/>
                  <a:pt x="2083777" y="650631"/>
                </a:cubicBezTo>
                <a:cubicBezTo>
                  <a:pt x="2105342" y="631222"/>
                  <a:pt x="2124808" y="609601"/>
                  <a:pt x="2145324" y="589085"/>
                </a:cubicBezTo>
                <a:cubicBezTo>
                  <a:pt x="2168380" y="566029"/>
                  <a:pt x="2187029" y="545435"/>
                  <a:pt x="2215662" y="527539"/>
                </a:cubicBezTo>
                <a:cubicBezTo>
                  <a:pt x="2317062" y="464164"/>
                  <a:pt x="2160219" y="582309"/>
                  <a:pt x="2268416" y="501162"/>
                </a:cubicBezTo>
                <a:cubicBezTo>
                  <a:pt x="2283429" y="489903"/>
                  <a:pt x="2298491" y="478616"/>
                  <a:pt x="2312377" y="465993"/>
                </a:cubicBezTo>
                <a:cubicBezTo>
                  <a:pt x="2330778" y="449265"/>
                  <a:pt x="2344439" y="427034"/>
                  <a:pt x="2365131" y="413239"/>
                </a:cubicBezTo>
                <a:cubicBezTo>
                  <a:pt x="2373923" y="407377"/>
                  <a:pt x="2384036" y="403126"/>
                  <a:pt x="2391508" y="395654"/>
                </a:cubicBezTo>
                <a:cubicBezTo>
                  <a:pt x="2407426" y="379736"/>
                  <a:pt x="2422728" y="346071"/>
                  <a:pt x="2444262" y="334108"/>
                </a:cubicBezTo>
                <a:cubicBezTo>
                  <a:pt x="2460465" y="325106"/>
                  <a:pt x="2481593" y="326805"/>
                  <a:pt x="2497016" y="316523"/>
                </a:cubicBezTo>
                <a:cubicBezTo>
                  <a:pt x="2523503" y="298865"/>
                  <a:pt x="2527332" y="294739"/>
                  <a:pt x="2558562" y="281354"/>
                </a:cubicBezTo>
                <a:cubicBezTo>
                  <a:pt x="2567081" y="277703"/>
                  <a:pt x="2576420" y="276213"/>
                  <a:pt x="2584939" y="272562"/>
                </a:cubicBezTo>
                <a:cubicBezTo>
                  <a:pt x="2596986" y="267399"/>
                  <a:pt x="2608651" y="261342"/>
                  <a:pt x="2620108" y="254977"/>
                </a:cubicBezTo>
                <a:cubicBezTo>
                  <a:pt x="2635047" y="246678"/>
                  <a:pt x="2648362" y="235332"/>
                  <a:pt x="2664070" y="228600"/>
                </a:cubicBezTo>
                <a:cubicBezTo>
                  <a:pt x="2689625" y="217648"/>
                  <a:pt x="2720066" y="217645"/>
                  <a:pt x="2743200" y="202223"/>
                </a:cubicBezTo>
                <a:cubicBezTo>
                  <a:pt x="2782012" y="176350"/>
                  <a:pt x="2759215" y="186711"/>
                  <a:pt x="2813539" y="175846"/>
                </a:cubicBezTo>
                <a:cubicBezTo>
                  <a:pt x="2893817" y="135708"/>
                  <a:pt x="2793739" y="183046"/>
                  <a:pt x="2910254" y="140677"/>
                </a:cubicBezTo>
                <a:cubicBezTo>
                  <a:pt x="2922572" y="136198"/>
                  <a:pt x="2933377" y="128256"/>
                  <a:pt x="2945424" y="123093"/>
                </a:cubicBezTo>
                <a:cubicBezTo>
                  <a:pt x="2953942" y="119442"/>
                  <a:pt x="2962923" y="116963"/>
                  <a:pt x="2971800" y="114300"/>
                </a:cubicBezTo>
                <a:cubicBezTo>
                  <a:pt x="2992237" y="108169"/>
                  <a:pt x="3012910" y="102847"/>
                  <a:pt x="3033347" y="96716"/>
                </a:cubicBezTo>
                <a:cubicBezTo>
                  <a:pt x="3042224" y="94053"/>
                  <a:pt x="3050597" y="89534"/>
                  <a:pt x="3059724" y="87923"/>
                </a:cubicBezTo>
                <a:cubicBezTo>
                  <a:pt x="3077864" y="84722"/>
                  <a:pt x="3214856" y="65376"/>
                  <a:pt x="3253154" y="61546"/>
                </a:cubicBezTo>
                <a:cubicBezTo>
                  <a:pt x="3288270" y="58034"/>
                  <a:pt x="3323565" y="56448"/>
                  <a:pt x="3358662" y="52754"/>
                </a:cubicBezTo>
                <a:cubicBezTo>
                  <a:pt x="3379272" y="50585"/>
                  <a:pt x="3399666" y="46701"/>
                  <a:pt x="3420208" y="43962"/>
                </a:cubicBezTo>
                <a:lnTo>
                  <a:pt x="3490547" y="35170"/>
                </a:lnTo>
                <a:cubicBezTo>
                  <a:pt x="3502270" y="32239"/>
                  <a:pt x="3513827" y="28539"/>
                  <a:pt x="3525716" y="26377"/>
                </a:cubicBezTo>
                <a:cubicBezTo>
                  <a:pt x="3546105" y="22670"/>
                  <a:pt x="3566720" y="20324"/>
                  <a:pt x="3587262" y="17585"/>
                </a:cubicBezTo>
                <a:cubicBezTo>
                  <a:pt x="3683453" y="4760"/>
                  <a:pt x="3660084" y="8616"/>
                  <a:pt x="3780693" y="0"/>
                </a:cubicBezTo>
                <a:lnTo>
                  <a:pt x="4202724" y="8793"/>
                </a:lnTo>
                <a:cubicBezTo>
                  <a:pt x="4223768" y="10742"/>
                  <a:pt x="4255477" y="43962"/>
                  <a:pt x="4255477" y="43962"/>
                </a:cubicBezTo>
                <a:cubicBezTo>
                  <a:pt x="4261339" y="52754"/>
                  <a:pt x="4268336" y="60887"/>
                  <a:pt x="4273062" y="70339"/>
                </a:cubicBezTo>
                <a:cubicBezTo>
                  <a:pt x="4277207" y="78628"/>
                  <a:pt x="4276713" y="89005"/>
                  <a:pt x="4281854" y="96716"/>
                </a:cubicBezTo>
                <a:cubicBezTo>
                  <a:pt x="4288751" y="107062"/>
                  <a:pt x="4299439" y="114301"/>
                  <a:pt x="4308231" y="123093"/>
                </a:cubicBezTo>
                <a:cubicBezTo>
                  <a:pt x="4322380" y="158465"/>
                  <a:pt x="4332133" y="186375"/>
                  <a:pt x="4352193" y="219808"/>
                </a:cubicBezTo>
                <a:cubicBezTo>
                  <a:pt x="4359732" y="232374"/>
                  <a:pt x="4370703" y="242614"/>
                  <a:pt x="4378570" y="254977"/>
                </a:cubicBezTo>
                <a:cubicBezTo>
                  <a:pt x="4391256" y="274911"/>
                  <a:pt x="4402684" y="295640"/>
                  <a:pt x="4413739" y="316523"/>
                </a:cubicBezTo>
                <a:cubicBezTo>
                  <a:pt x="4429070" y="345482"/>
                  <a:pt x="4457700" y="404446"/>
                  <a:pt x="4457700" y="404446"/>
                </a:cubicBezTo>
                <a:cubicBezTo>
                  <a:pt x="4460631" y="419100"/>
                  <a:pt x="4460943" y="434533"/>
                  <a:pt x="4466493" y="448408"/>
                </a:cubicBezTo>
                <a:cubicBezTo>
                  <a:pt x="4472840" y="464275"/>
                  <a:pt x="4488175" y="475938"/>
                  <a:pt x="4492870" y="492370"/>
                </a:cubicBezTo>
                <a:cubicBezTo>
                  <a:pt x="4500161" y="517888"/>
                  <a:pt x="4498155" y="545194"/>
                  <a:pt x="4501662" y="571500"/>
                </a:cubicBezTo>
                <a:cubicBezTo>
                  <a:pt x="4511472" y="645078"/>
                  <a:pt x="4510136" y="611047"/>
                  <a:pt x="4528039" y="694593"/>
                </a:cubicBezTo>
                <a:cubicBezTo>
                  <a:pt x="4531774" y="712024"/>
                  <a:pt x="4533900" y="729762"/>
                  <a:pt x="4536831" y="747346"/>
                </a:cubicBezTo>
                <a:cubicBezTo>
                  <a:pt x="4530588" y="940886"/>
                  <a:pt x="4552252" y="956058"/>
                  <a:pt x="4510454" y="1081454"/>
                </a:cubicBezTo>
                <a:cubicBezTo>
                  <a:pt x="4505463" y="1096427"/>
                  <a:pt x="4499928" y="1111299"/>
                  <a:pt x="4492870" y="1125416"/>
                </a:cubicBezTo>
                <a:cubicBezTo>
                  <a:pt x="4488144" y="1134868"/>
                  <a:pt x="4482050" y="1143675"/>
                  <a:pt x="4475285" y="1151793"/>
                </a:cubicBezTo>
                <a:cubicBezTo>
                  <a:pt x="4446342" y="1186524"/>
                  <a:pt x="4400193" y="1215239"/>
                  <a:pt x="4360985" y="1230923"/>
                </a:cubicBezTo>
                <a:cubicBezTo>
                  <a:pt x="4346331" y="1236785"/>
                  <a:pt x="4331140" y="1241450"/>
                  <a:pt x="4317024" y="1248508"/>
                </a:cubicBezTo>
                <a:cubicBezTo>
                  <a:pt x="4248750" y="1282645"/>
                  <a:pt x="4296806" y="1264442"/>
                  <a:pt x="4237893" y="1301262"/>
                </a:cubicBezTo>
                <a:cubicBezTo>
                  <a:pt x="4226779" y="1308208"/>
                  <a:pt x="4213838" y="1311900"/>
                  <a:pt x="4202724" y="1318846"/>
                </a:cubicBezTo>
                <a:cubicBezTo>
                  <a:pt x="4190297" y="1326613"/>
                  <a:pt x="4179981" y="1337456"/>
                  <a:pt x="4167554" y="1345223"/>
                </a:cubicBezTo>
                <a:cubicBezTo>
                  <a:pt x="4156439" y="1352170"/>
                  <a:pt x="4143765" y="1356305"/>
                  <a:pt x="4132385" y="1362808"/>
                </a:cubicBezTo>
                <a:cubicBezTo>
                  <a:pt x="4110832" y="1375124"/>
                  <a:pt x="4077964" y="1401634"/>
                  <a:pt x="4062047" y="1415562"/>
                </a:cubicBezTo>
                <a:cubicBezTo>
                  <a:pt x="4052689" y="1423750"/>
                  <a:pt x="4046016" y="1435042"/>
                  <a:pt x="4035670" y="1441939"/>
                </a:cubicBezTo>
                <a:cubicBezTo>
                  <a:pt x="4027959" y="1447080"/>
                  <a:pt x="4018085" y="1447800"/>
                  <a:pt x="4009293" y="1450731"/>
                </a:cubicBezTo>
                <a:cubicBezTo>
                  <a:pt x="3985228" y="1468780"/>
                  <a:pt x="3967920" y="1485038"/>
                  <a:pt x="3938954" y="1494693"/>
                </a:cubicBezTo>
                <a:cubicBezTo>
                  <a:pt x="3916027" y="1502335"/>
                  <a:pt x="3891055" y="1503301"/>
                  <a:pt x="3868616" y="1512277"/>
                </a:cubicBezTo>
                <a:cubicBezTo>
                  <a:pt x="3808102" y="1536483"/>
                  <a:pt x="3840222" y="1527267"/>
                  <a:pt x="3771900" y="1538654"/>
                </a:cubicBezTo>
                <a:cubicBezTo>
                  <a:pt x="3705550" y="1560771"/>
                  <a:pt x="3770114" y="1541619"/>
                  <a:pt x="3631224" y="1556239"/>
                </a:cubicBezTo>
                <a:cubicBezTo>
                  <a:pt x="3613495" y="1558105"/>
                  <a:pt x="3596055" y="1562100"/>
                  <a:pt x="3578470" y="1565031"/>
                </a:cubicBezTo>
                <a:cubicBezTo>
                  <a:pt x="3420841" y="1559402"/>
                  <a:pt x="3347968" y="1542284"/>
                  <a:pt x="3209193" y="1573823"/>
                </a:cubicBezTo>
                <a:cubicBezTo>
                  <a:pt x="3184775" y="1579372"/>
                  <a:pt x="3162467" y="1591866"/>
                  <a:pt x="3138854" y="1600200"/>
                </a:cubicBezTo>
                <a:cubicBezTo>
                  <a:pt x="3112636" y="1609454"/>
                  <a:pt x="3086513" y="1619135"/>
                  <a:pt x="3059724" y="1626577"/>
                </a:cubicBezTo>
                <a:cubicBezTo>
                  <a:pt x="3033689" y="1633809"/>
                  <a:pt x="3006807" y="1637609"/>
                  <a:pt x="2980593" y="1644162"/>
                </a:cubicBezTo>
                <a:cubicBezTo>
                  <a:pt x="2913002" y="1661060"/>
                  <a:pt x="2929056" y="1660019"/>
                  <a:pt x="2866293" y="1679331"/>
                </a:cubicBezTo>
                <a:cubicBezTo>
                  <a:pt x="2820990" y="1693271"/>
                  <a:pt x="2809666" y="1695686"/>
                  <a:pt x="2769577" y="1705708"/>
                </a:cubicBezTo>
                <a:cubicBezTo>
                  <a:pt x="2717827" y="1731584"/>
                  <a:pt x="2746846" y="1719147"/>
                  <a:pt x="2681654" y="1740877"/>
                </a:cubicBezTo>
                <a:lnTo>
                  <a:pt x="2628900" y="1758462"/>
                </a:lnTo>
                <a:lnTo>
                  <a:pt x="2602524" y="1767254"/>
                </a:lnTo>
                <a:cubicBezTo>
                  <a:pt x="2593732" y="1773116"/>
                  <a:pt x="2586172" y="1781497"/>
                  <a:pt x="2576147" y="1784839"/>
                </a:cubicBezTo>
                <a:cubicBezTo>
                  <a:pt x="2512380" y="1806095"/>
                  <a:pt x="2537929" y="1778079"/>
                  <a:pt x="2488224" y="1811216"/>
                </a:cubicBezTo>
                <a:cubicBezTo>
                  <a:pt x="2472610" y="1821626"/>
                  <a:pt x="2460176" y="1836439"/>
                  <a:pt x="2444262" y="1846385"/>
                </a:cubicBezTo>
                <a:cubicBezTo>
                  <a:pt x="2352430" y="1903779"/>
                  <a:pt x="2501157" y="1788160"/>
                  <a:pt x="2382716" y="1872762"/>
                </a:cubicBezTo>
                <a:cubicBezTo>
                  <a:pt x="2372598" y="1879989"/>
                  <a:pt x="2366457" y="1891912"/>
                  <a:pt x="2356339" y="1899139"/>
                </a:cubicBezTo>
                <a:cubicBezTo>
                  <a:pt x="2345674" y="1906757"/>
                  <a:pt x="2332284" y="1909777"/>
                  <a:pt x="2321170" y="1916723"/>
                </a:cubicBezTo>
                <a:cubicBezTo>
                  <a:pt x="2308743" y="1924490"/>
                  <a:pt x="2297723" y="1934308"/>
                  <a:pt x="2286000" y="1943100"/>
                </a:cubicBezTo>
                <a:cubicBezTo>
                  <a:pt x="2258720" y="2024942"/>
                  <a:pt x="2311298" y="1874915"/>
                  <a:pt x="2224454" y="2048608"/>
                </a:cubicBezTo>
                <a:cubicBezTo>
                  <a:pt x="2218593" y="2060331"/>
                  <a:pt x="2213373" y="2072397"/>
                  <a:pt x="2206870" y="2083777"/>
                </a:cubicBezTo>
                <a:cubicBezTo>
                  <a:pt x="2201627" y="2092952"/>
                  <a:pt x="2194011" y="2100702"/>
                  <a:pt x="2189285" y="2110154"/>
                </a:cubicBezTo>
                <a:cubicBezTo>
                  <a:pt x="2182227" y="2124271"/>
                  <a:pt x="2178110" y="2139693"/>
                  <a:pt x="2171700" y="2154116"/>
                </a:cubicBezTo>
                <a:cubicBezTo>
                  <a:pt x="2166377" y="2166093"/>
                  <a:pt x="2158984" y="2177116"/>
                  <a:pt x="2154116" y="2189285"/>
                </a:cubicBezTo>
                <a:cubicBezTo>
                  <a:pt x="2147232" y="2206495"/>
                  <a:pt x="2149638" y="2228932"/>
                  <a:pt x="2136531" y="2242039"/>
                </a:cubicBezTo>
                <a:cubicBezTo>
                  <a:pt x="2127739" y="2250831"/>
                  <a:pt x="2118114" y="2258864"/>
                  <a:pt x="2110154" y="2268416"/>
                </a:cubicBezTo>
                <a:cubicBezTo>
                  <a:pt x="2103389" y="2276534"/>
                  <a:pt x="2099590" y="2286895"/>
                  <a:pt x="2092570" y="2294793"/>
                </a:cubicBezTo>
                <a:cubicBezTo>
                  <a:pt x="2076048" y="2313380"/>
                  <a:pt x="2053611" y="2326854"/>
                  <a:pt x="2039816" y="2347546"/>
                </a:cubicBezTo>
                <a:cubicBezTo>
                  <a:pt x="2022095" y="2374127"/>
                  <a:pt x="2015487" y="2387774"/>
                  <a:pt x="1987062" y="2409093"/>
                </a:cubicBezTo>
                <a:cubicBezTo>
                  <a:pt x="1976577" y="2416957"/>
                  <a:pt x="1963007" y="2419731"/>
                  <a:pt x="1951893" y="2426677"/>
                </a:cubicBezTo>
                <a:cubicBezTo>
                  <a:pt x="1939467" y="2434443"/>
                  <a:pt x="1928648" y="2444537"/>
                  <a:pt x="1916724" y="2453054"/>
                </a:cubicBezTo>
                <a:cubicBezTo>
                  <a:pt x="1908125" y="2459196"/>
                  <a:pt x="1898465" y="2463874"/>
                  <a:pt x="1890347" y="2470639"/>
                </a:cubicBezTo>
                <a:cubicBezTo>
                  <a:pt x="1803913" y="2542668"/>
                  <a:pt x="1915556" y="2454223"/>
                  <a:pt x="1846385" y="2523393"/>
                </a:cubicBezTo>
                <a:cubicBezTo>
                  <a:pt x="1838913" y="2530865"/>
                  <a:pt x="1828800" y="2535116"/>
                  <a:pt x="1820008" y="2540977"/>
                </a:cubicBezTo>
                <a:cubicBezTo>
                  <a:pt x="1814147" y="2549769"/>
                  <a:pt x="1810376" y="2560396"/>
                  <a:pt x="1802424" y="2567354"/>
                </a:cubicBezTo>
                <a:cubicBezTo>
                  <a:pt x="1786519" y="2581271"/>
                  <a:pt x="1767255" y="2590800"/>
                  <a:pt x="1749670" y="2602523"/>
                </a:cubicBezTo>
                <a:lnTo>
                  <a:pt x="1696916" y="2637693"/>
                </a:lnTo>
                <a:cubicBezTo>
                  <a:pt x="1688124" y="2643554"/>
                  <a:pt x="1678011" y="2647805"/>
                  <a:pt x="1670539" y="2655277"/>
                </a:cubicBezTo>
                <a:cubicBezTo>
                  <a:pt x="1652954" y="2672862"/>
                  <a:pt x="1638477" y="2694237"/>
                  <a:pt x="1617785" y="2708031"/>
                </a:cubicBezTo>
                <a:lnTo>
                  <a:pt x="1565031" y="2743200"/>
                </a:lnTo>
                <a:lnTo>
                  <a:pt x="1538654" y="2760785"/>
                </a:lnTo>
                <a:cubicBezTo>
                  <a:pt x="1535723" y="2769577"/>
                  <a:pt x="1536415" y="2780609"/>
                  <a:pt x="1529862" y="2787162"/>
                </a:cubicBezTo>
                <a:cubicBezTo>
                  <a:pt x="1514918" y="2802106"/>
                  <a:pt x="1494693" y="2810608"/>
                  <a:pt x="1477108" y="2822331"/>
                </a:cubicBezTo>
                <a:cubicBezTo>
                  <a:pt x="1440676" y="2846619"/>
                  <a:pt x="1460984" y="2837353"/>
                  <a:pt x="1415562" y="2848708"/>
                </a:cubicBezTo>
                <a:cubicBezTo>
                  <a:pt x="1403839" y="2854570"/>
                  <a:pt x="1391714" y="2859689"/>
                  <a:pt x="1380393" y="2866293"/>
                </a:cubicBezTo>
                <a:cubicBezTo>
                  <a:pt x="1356510" y="2880224"/>
                  <a:pt x="1336284" y="2901511"/>
                  <a:pt x="1310054" y="2910254"/>
                </a:cubicBezTo>
                <a:lnTo>
                  <a:pt x="1257300" y="2927839"/>
                </a:lnTo>
                <a:lnTo>
                  <a:pt x="1230924" y="2936631"/>
                </a:lnTo>
                <a:cubicBezTo>
                  <a:pt x="1084811" y="2931918"/>
                  <a:pt x="1019733" y="2941872"/>
                  <a:pt x="905608" y="2919046"/>
                </a:cubicBezTo>
                <a:cubicBezTo>
                  <a:pt x="872388" y="2912402"/>
                  <a:pt x="851329" y="2903885"/>
                  <a:pt x="817685" y="2892670"/>
                </a:cubicBezTo>
                <a:lnTo>
                  <a:pt x="738554" y="2866293"/>
                </a:lnTo>
                <a:cubicBezTo>
                  <a:pt x="729762" y="2863362"/>
                  <a:pt x="720782" y="2860942"/>
                  <a:pt x="712177" y="2857500"/>
                </a:cubicBezTo>
                <a:cubicBezTo>
                  <a:pt x="697523" y="2851639"/>
                  <a:pt x="683606" y="2843414"/>
                  <a:pt x="668216" y="2839916"/>
                </a:cubicBezTo>
                <a:cubicBezTo>
                  <a:pt x="618881" y="2828704"/>
                  <a:pt x="568592" y="2822208"/>
                  <a:pt x="518747" y="2813539"/>
                </a:cubicBezTo>
                <a:cubicBezTo>
                  <a:pt x="501183" y="2810484"/>
                  <a:pt x="483474" y="2808242"/>
                  <a:pt x="465993" y="2804746"/>
                </a:cubicBezTo>
                <a:cubicBezTo>
                  <a:pt x="432840" y="2798116"/>
                  <a:pt x="403024" y="2791661"/>
                  <a:pt x="369277" y="2787162"/>
                </a:cubicBezTo>
                <a:cubicBezTo>
                  <a:pt x="342971" y="2783655"/>
                  <a:pt x="316524" y="2781301"/>
                  <a:pt x="290147" y="2778370"/>
                </a:cubicBezTo>
                <a:cubicBezTo>
                  <a:pt x="281355" y="2775439"/>
                  <a:pt x="272761" y="2771825"/>
                  <a:pt x="263770" y="2769577"/>
                </a:cubicBezTo>
                <a:cubicBezTo>
                  <a:pt x="249272" y="2765952"/>
                  <a:pt x="233801" y="2766032"/>
                  <a:pt x="219808" y="2760785"/>
                </a:cubicBezTo>
                <a:cubicBezTo>
                  <a:pt x="209914" y="2757075"/>
                  <a:pt x="203087" y="2747492"/>
                  <a:pt x="193431" y="2743200"/>
                </a:cubicBezTo>
                <a:cubicBezTo>
                  <a:pt x="176493" y="2735672"/>
                  <a:pt x="140677" y="2725616"/>
                  <a:pt x="140677" y="2725616"/>
                </a:cubicBezTo>
                <a:cubicBezTo>
                  <a:pt x="114740" y="2708325"/>
                  <a:pt x="109080" y="2707042"/>
                  <a:pt x="87924" y="2681654"/>
                </a:cubicBezTo>
                <a:cubicBezTo>
                  <a:pt x="81159" y="2673536"/>
                  <a:pt x="77811" y="2662749"/>
                  <a:pt x="70339" y="2655277"/>
                </a:cubicBezTo>
                <a:cubicBezTo>
                  <a:pt x="59977" y="2644915"/>
                  <a:pt x="46893" y="2637692"/>
                  <a:pt x="35170" y="2628900"/>
                </a:cubicBezTo>
                <a:cubicBezTo>
                  <a:pt x="29308" y="2611315"/>
                  <a:pt x="22080" y="2594128"/>
                  <a:pt x="17585" y="2576146"/>
                </a:cubicBezTo>
                <a:cubicBezTo>
                  <a:pt x="6545" y="2531986"/>
                  <a:pt x="12614" y="2552441"/>
                  <a:pt x="0" y="2514600"/>
                </a:cubicBezTo>
                <a:cubicBezTo>
                  <a:pt x="4882" y="2412092"/>
                  <a:pt x="4217" y="2344407"/>
                  <a:pt x="17585" y="2250831"/>
                </a:cubicBezTo>
                <a:cubicBezTo>
                  <a:pt x="23799" y="2207333"/>
                  <a:pt x="29358" y="2197928"/>
                  <a:pt x="43962" y="2154116"/>
                </a:cubicBezTo>
                <a:cubicBezTo>
                  <a:pt x="46893" y="2145324"/>
                  <a:pt x="50936" y="2136827"/>
                  <a:pt x="52754" y="2127739"/>
                </a:cubicBezTo>
                <a:cubicBezTo>
                  <a:pt x="55685" y="2113085"/>
                  <a:pt x="57922" y="2098275"/>
                  <a:pt x="61547" y="2083777"/>
                </a:cubicBezTo>
                <a:cubicBezTo>
                  <a:pt x="66538" y="2063812"/>
                  <a:pt x="81868" y="2029588"/>
                  <a:pt x="87924" y="2013439"/>
                </a:cubicBezTo>
                <a:cubicBezTo>
                  <a:pt x="91178" y="2004761"/>
                  <a:pt x="94706" y="1996109"/>
                  <a:pt x="96716" y="1987062"/>
                </a:cubicBezTo>
                <a:cubicBezTo>
                  <a:pt x="113983" y="1909359"/>
                  <a:pt x="96787" y="1960434"/>
                  <a:pt x="114300" y="1899139"/>
                </a:cubicBezTo>
                <a:cubicBezTo>
                  <a:pt x="116846" y="1890228"/>
                  <a:pt x="118948" y="1881052"/>
                  <a:pt x="123093" y="1872762"/>
                </a:cubicBezTo>
                <a:cubicBezTo>
                  <a:pt x="127819" y="1863311"/>
                  <a:pt x="136385" y="1856041"/>
                  <a:pt x="140677" y="1846385"/>
                </a:cubicBezTo>
                <a:cubicBezTo>
                  <a:pt x="148205" y="1829447"/>
                  <a:pt x="152400" y="1811216"/>
                  <a:pt x="158262" y="1793631"/>
                </a:cubicBezTo>
                <a:lnTo>
                  <a:pt x="167054" y="1767254"/>
                </a:lnTo>
                <a:cubicBezTo>
                  <a:pt x="169985" y="1758462"/>
                  <a:pt x="175847" y="1750145"/>
                  <a:pt x="175847" y="1740877"/>
                </a:cubicBezTo>
                <a:lnTo>
                  <a:pt x="167054" y="1705708"/>
                </a:lnTo>
                <a:close/>
              </a:path>
            </a:pathLst>
          </a:custGeom>
          <a:solidFill>
            <a:srgbClr val="FFC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0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Relacionamento entre </a:t>
            </a:r>
            <a:r>
              <a:rPr lang="pt-BR" dirty="0" smtClean="0"/>
              <a:t>tabelas – Escolha da chave de ligação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692815"/>
            <a:ext cx="9053465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 smtClean="0"/>
              <a:t>As chaves de ligação entre as tabelas são um ponto de vulnerabilidade deste esquema de uso do </a:t>
            </a:r>
            <a:r>
              <a:rPr lang="pt-BR" sz="1700" b="1" dirty="0"/>
              <a:t>E</a:t>
            </a:r>
            <a:r>
              <a:rPr lang="pt-BR" sz="1700" b="1" dirty="0" smtClean="0"/>
              <a:t>xcel como repositório. Em um SGBD, teríamos restrições automáticas programadas que evitariam os problemas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Para que não houvesse problema de redundância, o ideal seria que a chave fosse sempre um código de identificação sem valor informativo. Um código que nunca vai mudar para aquele 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Entretanto, um código numérico sem significado dificulta o preenchimento da tabela do “lado 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A chave é uma identificação então </a:t>
            </a:r>
            <a:r>
              <a:rPr lang="pt-BR" sz="1700" b="1" dirty="0" smtClean="0"/>
              <a:t>NÃO PODE SE REPETIR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Chave como código sem significado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Vantagem: Não cria redundância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Vantagem: Nunca muda, então sua mudança não precisa ser monitorada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Desvantagem: difícil de preencher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Chave com significado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Vantagem: fácil de preencher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Desvantagem: Cria redundância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700" dirty="0" smtClean="0"/>
              <a:t>Desvantagem: se mudar para um registro, precisa ser alterada nas tabelas que se relacionam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96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Relacionamento entre tabelas </a:t>
            </a:r>
            <a:r>
              <a:rPr lang="pt-BR" dirty="0" smtClean="0"/>
              <a:t>– Escolha da chave de ligação - Exemplo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99588" y="901044"/>
            <a:ext cx="86188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exemplo, a tabela “Sócio do Fundo” se relaciona, como “lado N” com duas outras tabelas: Funcionário e Fundo.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a ligação com a tabela Funcionário, escolhemos uma chave com significado e única: o </a:t>
            </a:r>
            <a:r>
              <a:rPr lang="pt-BR" dirty="0" err="1" smtClean="0"/>
              <a:t>login</a:t>
            </a:r>
            <a:r>
              <a:rPr lang="pt-BR" dirty="0" smtClean="0"/>
              <a:t>. Esta chave não é imutável, mas deveria mudar pouco. Ela facilita o preenchimento, mas se o </a:t>
            </a:r>
            <a:r>
              <a:rPr lang="pt-BR" dirty="0" err="1" smtClean="0"/>
              <a:t>login</a:t>
            </a:r>
            <a:r>
              <a:rPr lang="pt-BR" dirty="0" smtClean="0"/>
              <a:t> de um funcionário for alterado, esta tabela deve ser alterada também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a ligação com a tabela Fundo, escolhemos uma chave sem significado: o código do fundo. Ela é única e imutável, mas, exatamente pela chave não ter significado, o preenchimento é mais difícil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21639" r="35545" b="60466"/>
          <a:stretch/>
        </p:blipFill>
        <p:spPr>
          <a:xfrm>
            <a:off x="416460" y="1674891"/>
            <a:ext cx="5893806" cy="9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Validações – Validação simples de preenchimento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62962" y="1348966"/>
            <a:ext cx="85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possível determinar algumas restrições de preenchimento para colunas das tabelas.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Isso é feito com o uso da funcionalidade de Validação de Dados. Menu-&gt;Dados-&gt;Validação de Dados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76" y="2858962"/>
            <a:ext cx="40767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6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Validações </a:t>
            </a:r>
            <a:r>
              <a:rPr lang="pt-BR" dirty="0" smtClean="0"/>
              <a:t>– Lista de Opções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Excel permite que se determine uma lista que servirá como restrição aos valores preenchidos. As células só podem ser preenchidas com valores da lista.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Utilizando o </a:t>
            </a:r>
            <a:r>
              <a:rPr lang="pt-BR" dirty="0"/>
              <a:t>nosso exemplo </a:t>
            </a:r>
            <a:r>
              <a:rPr lang="pt-BR" dirty="0" smtClean="0"/>
              <a:t>Exemplos\Bolsa\Bolsa.xlsx, no caso da ligação entre a tabela Sócio do Fundo e a tabela de Funcionário, restringimos a chave de ligação a uma lista, que vem da tabela </a:t>
            </a:r>
            <a:r>
              <a:rPr lang="pt-BR" dirty="0" err="1" smtClean="0"/>
              <a:t>T_Funcionário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18520" r="55049" b="56034"/>
          <a:stretch/>
        </p:blipFill>
        <p:spPr>
          <a:xfrm>
            <a:off x="407406" y="3209368"/>
            <a:ext cx="6178663" cy="21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Validações </a:t>
            </a:r>
            <a:r>
              <a:rPr lang="pt-BR" dirty="0" smtClean="0"/>
              <a:t>– Lista de Opções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funcionalidade de definir uma lista para validação de dados, no Excel, tem uma idiossincrasia (também conhecida como BUG): ela não aceita uma fórmula que se refere a outra Planilha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Assim, é necessário usar a função INDIRETO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função INDIRETO recebe uma </a:t>
            </a:r>
            <a:r>
              <a:rPr lang="pt-BR" dirty="0" err="1" smtClean="0"/>
              <a:t>string</a:t>
            </a:r>
            <a:r>
              <a:rPr lang="pt-BR" dirty="0" smtClean="0"/>
              <a:t> como entrada e executa esta </a:t>
            </a:r>
            <a:r>
              <a:rPr lang="pt-BR" dirty="0" err="1" smtClean="0"/>
              <a:t>string</a:t>
            </a:r>
            <a:r>
              <a:rPr lang="pt-BR" dirty="0" smtClean="0"/>
              <a:t> como fórmula do Excel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1881" b="41852"/>
          <a:stretch/>
        </p:blipFill>
        <p:spPr>
          <a:xfrm>
            <a:off x="2308632" y="2984654"/>
            <a:ext cx="6446977" cy="34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461"/>
            <a:ext cx="8665555" cy="697093"/>
          </a:xfrm>
        </p:spPr>
        <p:txBody>
          <a:bodyPr>
            <a:normAutofit/>
          </a:bodyPr>
          <a:lstStyle/>
          <a:p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Service BI </a:t>
            </a:r>
            <a:r>
              <a:rPr lang="pt-BR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Referência</a:t>
            </a:r>
            <a:endParaRPr lang="pt-BR" sz="2000" b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AA499667-30EB-4E74-9D20-C61FF350A58D}"/>
              </a:ext>
            </a:extLst>
          </p:cNvPr>
          <p:cNvGraphicFramePr/>
          <p:nvPr>
            <p:extLst/>
          </p:nvPr>
        </p:nvGraphicFramePr>
        <p:xfrm>
          <a:off x="255173" y="903768"/>
          <a:ext cx="8809696" cy="1081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D6847647-8656-4B6C-86E7-1A283269FA94}"/>
              </a:ext>
            </a:extLst>
          </p:cNvPr>
          <p:cNvSpPr/>
          <p:nvPr/>
        </p:nvSpPr>
        <p:spPr>
          <a:xfrm>
            <a:off x="88185" y="1906129"/>
            <a:ext cx="1637414" cy="1140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Dado Externo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="" xmlns:a16="http://schemas.microsoft.com/office/drawing/2014/main" id="{998870CA-396A-45F4-B35E-5F8DF3268189}"/>
              </a:ext>
            </a:extLst>
          </p:cNvPr>
          <p:cNvCxnSpPr>
            <a:cxnSpLocks/>
            <a:stCxn id="3" idx="3"/>
            <a:endCxn id="2052" idx="1"/>
          </p:cNvCxnSpPr>
          <p:nvPr/>
        </p:nvCxnSpPr>
        <p:spPr>
          <a:xfrm>
            <a:off x="1725599" y="2476500"/>
            <a:ext cx="454483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m para power query">
            <a:extLst>
              <a:ext uri="{FF2B5EF4-FFF2-40B4-BE49-F238E27FC236}">
                <a16:creationId xmlns="" xmlns:a16="http://schemas.microsoft.com/office/drawing/2014/main" id="{BA027423-1561-465B-909A-F65AD8B99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082" y="1906129"/>
            <a:ext cx="2031884" cy="114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ower pivot logo">
            <a:extLst>
              <a:ext uri="{FF2B5EF4-FFF2-40B4-BE49-F238E27FC236}">
                <a16:creationId xmlns="" xmlns:a16="http://schemas.microsoft.com/office/drawing/2014/main" id="{7C7C50AB-69E9-4121-BFE1-9D66D98D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26" y="1999067"/>
            <a:ext cx="2836235" cy="954866"/>
          </a:xfrm>
          <a:prstGeom prst="rect">
            <a:avLst/>
          </a:prstGeom>
          <a:noFill/>
          <a:ln w="88900">
            <a:solidFill>
              <a:srgbClr val="0050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6FDB50C1-F7A2-4796-B804-FCDF039897F1}"/>
              </a:ext>
            </a:extLst>
          </p:cNvPr>
          <p:cNvSpPr/>
          <p:nvPr/>
        </p:nvSpPr>
        <p:spPr>
          <a:xfrm>
            <a:off x="1892587" y="903767"/>
            <a:ext cx="6687887" cy="47102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t-BR" sz="4000" b="1" dirty="0">
                <a:solidFill>
                  <a:srgbClr val="005024"/>
                </a:solidFill>
              </a:rPr>
              <a:t>Ambiente do Excel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="" xmlns:a16="http://schemas.microsoft.com/office/drawing/2014/main" id="{8C27F857-4367-4DEC-BA84-DDBB6A9D4F60}"/>
              </a:ext>
            </a:extLst>
          </p:cNvPr>
          <p:cNvCxnSpPr>
            <a:cxnSpLocks/>
            <a:stCxn id="2052" idx="3"/>
            <a:endCxn id="2054" idx="1"/>
          </p:cNvCxnSpPr>
          <p:nvPr/>
        </p:nvCxnSpPr>
        <p:spPr>
          <a:xfrm flipV="1">
            <a:off x="4211966" y="2476500"/>
            <a:ext cx="1199560" cy="10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="" xmlns:a16="http://schemas.microsoft.com/office/drawing/2014/main" id="{C5B1014E-BB60-4EAA-BBD6-17C25B5690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7345" y="3353538"/>
            <a:ext cx="2437359" cy="1443573"/>
          </a:xfrm>
          <a:prstGeom prst="rect">
            <a:avLst/>
          </a:prstGeom>
        </p:spPr>
      </p:pic>
      <p:cxnSp>
        <p:nvCxnSpPr>
          <p:cNvPr id="22" name="Conector: Angulado 21">
            <a:extLst>
              <a:ext uri="{FF2B5EF4-FFF2-40B4-BE49-F238E27FC236}">
                <a16:creationId xmlns="" xmlns:a16="http://schemas.microsoft.com/office/drawing/2014/main" id="{2A68CD5C-DEB8-4FBC-9378-9EE1F3EA1EE1}"/>
              </a:ext>
            </a:extLst>
          </p:cNvPr>
          <p:cNvCxnSpPr>
            <a:cxnSpLocks/>
            <a:stCxn id="18" idx="0"/>
            <a:endCxn id="2052" idx="2"/>
          </p:cNvCxnSpPr>
          <p:nvPr/>
        </p:nvCxnSpPr>
        <p:spPr>
          <a:xfrm rot="16200000" flipV="1">
            <a:off x="3043788" y="3201300"/>
            <a:ext cx="30447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584EFD03-82A2-487C-BB55-455ED441B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062" y="3737680"/>
            <a:ext cx="1133475" cy="6762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="" xmlns:a16="http://schemas.microsoft.com/office/drawing/2014/main" id="{4901FA74-C0F2-4024-8173-918B70091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907" y="3726219"/>
            <a:ext cx="1133475" cy="6762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="" xmlns:a16="http://schemas.microsoft.com/office/drawing/2014/main" id="{024B4718-625E-4954-9730-8F239D438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82" y="3735238"/>
            <a:ext cx="1133475" cy="6762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="" xmlns:a16="http://schemas.microsoft.com/office/drawing/2014/main" id="{92812B99-6CB5-41BF-BFBE-05331E2AB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9745" y="3505938"/>
            <a:ext cx="2437359" cy="1443573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="" xmlns:a16="http://schemas.microsoft.com/office/drawing/2014/main" id="{DD23961C-28D7-49B7-90E7-4E6657451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2145" y="3658338"/>
            <a:ext cx="2437359" cy="1443573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="" xmlns:a16="http://schemas.microsoft.com/office/drawing/2014/main" id="{1D89C212-727D-4BF1-A59B-A7D3B0C32255}"/>
              </a:ext>
            </a:extLst>
          </p:cNvPr>
          <p:cNvCxnSpPr>
            <a:cxnSpLocks/>
            <a:stCxn id="2054" idx="2"/>
            <a:endCxn id="24" idx="0"/>
          </p:cNvCxnSpPr>
          <p:nvPr/>
        </p:nvCxnSpPr>
        <p:spPr>
          <a:xfrm rot="5400000">
            <a:off x="5860849" y="2768884"/>
            <a:ext cx="783747" cy="11538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="" xmlns:a16="http://schemas.microsoft.com/office/drawing/2014/main" id="{ED68FAEC-B636-485D-B53A-A486E46AA025}"/>
              </a:ext>
            </a:extLst>
          </p:cNvPr>
          <p:cNvCxnSpPr>
            <a:cxnSpLocks/>
            <a:stCxn id="2054" idx="2"/>
            <a:endCxn id="25" idx="0"/>
          </p:cNvCxnSpPr>
          <p:nvPr/>
        </p:nvCxnSpPr>
        <p:spPr>
          <a:xfrm rot="16200000" flipH="1">
            <a:off x="6443501" y="3340075"/>
            <a:ext cx="77228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: Angulado 42">
            <a:extLst>
              <a:ext uri="{FF2B5EF4-FFF2-40B4-BE49-F238E27FC236}">
                <a16:creationId xmlns="" xmlns:a16="http://schemas.microsoft.com/office/drawing/2014/main" id="{A7BFDA8D-4F7A-4F43-B84F-AD8DC9476601}"/>
              </a:ext>
            </a:extLst>
          </p:cNvPr>
          <p:cNvCxnSpPr>
            <a:cxnSpLocks/>
            <a:stCxn id="2054" idx="2"/>
            <a:endCxn id="26" idx="0"/>
          </p:cNvCxnSpPr>
          <p:nvPr/>
        </p:nvCxnSpPr>
        <p:spPr>
          <a:xfrm rot="16200000" flipH="1">
            <a:off x="7005730" y="2777847"/>
            <a:ext cx="781305" cy="1133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1746759" y="3258879"/>
            <a:ext cx="3358835" cy="2118511"/>
          </a:xfrm>
          <a:prstGeom prst="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Validações </a:t>
            </a:r>
            <a:r>
              <a:rPr lang="pt-BR" dirty="0" smtClean="0"/>
              <a:t>– Formatação Condicional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funcionalidade de Validação de Dados do Excel ajuda a bloquear algumas entradas de dados indevidas, mas não é capaz de avaliar Regras de Negócio um pouco mais complexas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funcionalidade de Formatação Condicional não impede a entrada de dados que não satisfazem Regras de Negócio, mas indica visualmente que alguma regra não foi validada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22132" r="34554" b="61943"/>
          <a:stretch/>
        </p:blipFill>
        <p:spPr>
          <a:xfrm>
            <a:off x="39361" y="3178549"/>
            <a:ext cx="8809942" cy="12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Validações </a:t>
            </a:r>
            <a:r>
              <a:rPr lang="pt-BR" dirty="0" smtClean="0"/>
              <a:t>– Formatação Condicional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configurar uma regra de formatação condicional, Menu-&gt;Página Inicial-&gt;Formatação Condicional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2178" b="36317"/>
          <a:stretch/>
        </p:blipFill>
        <p:spPr>
          <a:xfrm>
            <a:off x="1293725" y="1782107"/>
            <a:ext cx="6184438" cy="369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Validações </a:t>
            </a:r>
            <a:r>
              <a:rPr lang="pt-BR" dirty="0" smtClean="0"/>
              <a:t>– Formatação Condicional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opção de configuração bem útil é a que marca os valores que estão duplicados em um conjunto de células.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exemplo, percebemos que não podemos usar a coluna de Ramais como uma chave para a tabela de funcionários.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 ser usada para no lugar da funcionalidade Menu-&gt;Dados-&gt;Remover Duplicatas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53663" b="38683"/>
          <a:stretch/>
        </p:blipFill>
        <p:spPr>
          <a:xfrm>
            <a:off x="985909" y="3013849"/>
            <a:ext cx="6810228" cy="319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Planilha de Índice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Ao montarmos um conjunto normalizado de tabelas espalhados por diversas Planilhas, é bom termos uma forma simples de navegar entre 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forma simples de fazer isso é criar uma Planilha de Índice com hiperlinks para as outras Planilhas. Menu-&gt;Inserir-&gt;Hiperlink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Cada uma das outras planilhas pode ter um link para a Planilha de Índices, e assim a navegação se completa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6297" r="59505" b="29276"/>
          <a:stretch/>
        </p:blipFill>
        <p:spPr>
          <a:xfrm>
            <a:off x="371193" y="3612332"/>
            <a:ext cx="3702867" cy="17654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r="62079" b="62211"/>
          <a:stretch/>
        </p:blipFill>
        <p:spPr>
          <a:xfrm>
            <a:off x="4445252" y="3612332"/>
            <a:ext cx="4558813" cy="16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Fragmentação das Tabelas em várias Pastas de Trabalho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" y="901044"/>
            <a:ext cx="8555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casos na empresa onde as tabelas estão espalhadas em várias Pastas de Trabalho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vantagem desta abordagem é possibilitar que os usuários alterem ao mesmo tempo conjuntos de tabelas diferentes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Entretanto, se isso não é extremamente necessário, o melhor é manter todas as tabelas que são alteradas em uma mesma pasta de trabalho.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Se for inevitável espalhar as tabelas, o ideal é realizar a comunicação entre as Pastas de Trabalho usando o Power Query e não a funcionalidade antiga de dados do Excel ou mesmo fórmulas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26" name="Grupo 25"/>
          <p:cNvGrpSpPr/>
          <p:nvPr/>
        </p:nvGrpSpPr>
        <p:grpSpPr>
          <a:xfrm>
            <a:off x="2571750" y="4190999"/>
            <a:ext cx="4808574" cy="2089741"/>
            <a:chOff x="-1020862" y="903767"/>
            <a:chExt cx="9601336" cy="4710224"/>
          </a:xfrm>
        </p:grpSpPr>
        <p:cxnSp>
          <p:nvCxnSpPr>
            <p:cNvPr id="6" name="Conector: Angulado 5">
              <a:extLst>
                <a:ext uri="{FF2B5EF4-FFF2-40B4-BE49-F238E27FC236}">
                  <a16:creationId xmlns="" xmlns:a16="http://schemas.microsoft.com/office/drawing/2014/main" id="{998870CA-396A-45F4-B35E-5F8DF326818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725599" y="2476500"/>
              <a:ext cx="454483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4" descr="Resultado de imagem para power query">
              <a:extLst>
                <a:ext uri="{FF2B5EF4-FFF2-40B4-BE49-F238E27FC236}">
                  <a16:creationId xmlns="" xmlns:a16="http://schemas.microsoft.com/office/drawing/2014/main" id="{BA027423-1561-465B-909A-F65AD8B990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082" y="1906129"/>
              <a:ext cx="2031884" cy="114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Resultado de imagem para power pivot logo">
              <a:extLst>
                <a:ext uri="{FF2B5EF4-FFF2-40B4-BE49-F238E27FC236}">
                  <a16:creationId xmlns="" xmlns:a16="http://schemas.microsoft.com/office/drawing/2014/main" id="{7C7C50AB-69E9-4121-BFE1-9D66D98D1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526" y="1999067"/>
              <a:ext cx="2836235" cy="954866"/>
            </a:xfrm>
            <a:prstGeom prst="rect">
              <a:avLst/>
            </a:prstGeom>
            <a:noFill/>
            <a:ln w="88900">
              <a:solidFill>
                <a:srgbClr val="00502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tângulo 8">
              <a:extLst>
                <a:ext uri="{FF2B5EF4-FFF2-40B4-BE49-F238E27FC236}">
                  <a16:creationId xmlns="" xmlns:a16="http://schemas.microsoft.com/office/drawing/2014/main" id="{6FDB50C1-F7A2-4796-B804-FCDF039897F1}"/>
                </a:ext>
              </a:extLst>
            </p:cNvPr>
            <p:cNvSpPr/>
            <p:nvPr/>
          </p:nvSpPr>
          <p:spPr>
            <a:xfrm>
              <a:off x="1892587" y="903767"/>
              <a:ext cx="6687887" cy="471022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pt-BR" sz="4000" b="1" dirty="0">
                <a:solidFill>
                  <a:srgbClr val="005024"/>
                </a:solidFill>
              </a:endParaRPr>
            </a:p>
          </p:txBody>
        </p:sp>
        <p:cxnSp>
          <p:nvCxnSpPr>
            <p:cNvPr id="10" name="Conector: Angulado 14">
              <a:extLst>
                <a:ext uri="{FF2B5EF4-FFF2-40B4-BE49-F238E27FC236}">
                  <a16:creationId xmlns="" xmlns:a16="http://schemas.microsoft.com/office/drawing/2014/main" id="{8C27F857-4367-4DEC-BA84-DDBB6A9D4F60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4211966" y="2476500"/>
              <a:ext cx="1199560" cy="1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m 10">
              <a:extLst>
                <a:ext uri="{FF2B5EF4-FFF2-40B4-BE49-F238E27FC236}">
                  <a16:creationId xmlns="" xmlns:a16="http://schemas.microsoft.com/office/drawing/2014/main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345" y="3353538"/>
              <a:ext cx="2437359" cy="1443573"/>
            </a:xfrm>
            <a:prstGeom prst="rect">
              <a:avLst/>
            </a:prstGeom>
          </p:spPr>
        </p:pic>
        <p:cxnSp>
          <p:nvCxnSpPr>
            <p:cNvPr id="12" name="Conector: Angulado 21">
              <a:extLst>
                <a:ext uri="{FF2B5EF4-FFF2-40B4-BE49-F238E27FC236}">
                  <a16:creationId xmlns="" xmlns:a16="http://schemas.microsoft.com/office/drawing/2014/main" id="{2A68CD5C-DEB8-4FBC-9378-9EE1F3EA1EE1}"/>
                </a:ext>
              </a:extLst>
            </p:cNvPr>
            <p:cNvCxnSpPr>
              <a:cxnSpLocks/>
              <a:stCxn id="11" idx="0"/>
              <a:endCxn id="7" idx="2"/>
            </p:cNvCxnSpPr>
            <p:nvPr/>
          </p:nvCxnSpPr>
          <p:spPr>
            <a:xfrm rot="16200000" flipV="1">
              <a:off x="3043788" y="3201300"/>
              <a:ext cx="304474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m 12">
              <a:extLst>
                <a:ext uri="{FF2B5EF4-FFF2-40B4-BE49-F238E27FC236}">
                  <a16:creationId xmlns="" xmlns:a16="http://schemas.microsoft.com/office/drawing/2014/main" id="{584EFD03-82A2-487C-BB55-455ED441B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9062" y="3737680"/>
              <a:ext cx="1133475" cy="676275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="" xmlns:a16="http://schemas.microsoft.com/office/drawing/2014/main" id="{4901FA74-C0F2-4024-8173-918B70091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2907" y="3726219"/>
              <a:ext cx="1133475" cy="67627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="" xmlns:a16="http://schemas.microsoft.com/office/drawing/2014/main" id="{024B4718-625E-4954-9730-8F239D43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6382" y="3735238"/>
              <a:ext cx="1133475" cy="676275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="" xmlns:a16="http://schemas.microsoft.com/office/drawing/2014/main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9745" y="3505938"/>
              <a:ext cx="2437359" cy="1443573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="" xmlns:a16="http://schemas.microsoft.com/office/drawing/2014/main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2145" y="3658338"/>
              <a:ext cx="2437359" cy="1443573"/>
            </a:xfrm>
            <a:prstGeom prst="rect">
              <a:avLst/>
            </a:prstGeom>
          </p:spPr>
        </p:pic>
        <p:cxnSp>
          <p:nvCxnSpPr>
            <p:cNvPr id="18" name="Conector: Angulado 33">
              <a:extLst>
                <a:ext uri="{FF2B5EF4-FFF2-40B4-BE49-F238E27FC236}">
                  <a16:creationId xmlns="" xmlns:a16="http://schemas.microsoft.com/office/drawing/2014/main" id="{1D89C212-727D-4BF1-A59B-A7D3B0C32255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rot="5400000">
              <a:off x="5860849" y="2768884"/>
              <a:ext cx="783747" cy="11538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Angulado 39">
              <a:extLst>
                <a:ext uri="{FF2B5EF4-FFF2-40B4-BE49-F238E27FC236}">
                  <a16:creationId xmlns="" xmlns:a16="http://schemas.microsoft.com/office/drawing/2014/main" id="{ED68FAEC-B636-485D-B53A-A486E46AA025}"/>
                </a:ext>
              </a:extLst>
            </p:cNvPr>
            <p:cNvCxnSpPr>
              <a:cxnSpLocks/>
              <a:stCxn id="8" idx="2"/>
              <a:endCxn id="14" idx="0"/>
            </p:cNvCxnSpPr>
            <p:nvPr/>
          </p:nvCxnSpPr>
          <p:spPr>
            <a:xfrm rot="16200000" flipH="1">
              <a:off x="6443501" y="3340075"/>
              <a:ext cx="772286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Angulado 42">
              <a:extLst>
                <a:ext uri="{FF2B5EF4-FFF2-40B4-BE49-F238E27FC236}">
                  <a16:creationId xmlns="" xmlns:a16="http://schemas.microsoft.com/office/drawing/2014/main" id="{A7BFDA8D-4F7A-4F43-B84F-AD8DC9476601}"/>
                </a:ext>
              </a:extLst>
            </p:cNvPr>
            <p:cNvCxnSpPr>
              <a:cxnSpLocks/>
              <a:stCxn id="8" idx="2"/>
              <a:endCxn id="15" idx="0"/>
            </p:cNvCxnSpPr>
            <p:nvPr/>
          </p:nvCxnSpPr>
          <p:spPr>
            <a:xfrm rot="16200000" flipH="1">
              <a:off x="7005730" y="2777847"/>
              <a:ext cx="781305" cy="113347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Imagem 21">
              <a:extLst>
                <a:ext uri="{FF2B5EF4-FFF2-40B4-BE49-F238E27FC236}">
                  <a16:creationId xmlns="" xmlns:a16="http://schemas.microsoft.com/office/drawing/2014/main" id="{C5B1014E-BB60-4EAA-BBD6-17C25B56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20862" y="1640925"/>
              <a:ext cx="2437359" cy="1443573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="" xmlns:a16="http://schemas.microsoft.com/office/drawing/2014/main" id="{92812B99-6CB5-41BF-BFBE-05331E2A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68462" y="1793325"/>
              <a:ext cx="2437359" cy="1443573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="" xmlns:a16="http://schemas.microsoft.com/office/drawing/2014/main" id="{DD23961C-28D7-49B7-90E7-4E6657451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16062" y="1945725"/>
              <a:ext cx="2437359" cy="1443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21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Relacional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23930"/>
            <a:ext cx="8775020" cy="102215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Modelagem proposta por </a:t>
            </a:r>
            <a:r>
              <a:rPr lang="pt-BR" dirty="0" err="1" smtClean="0"/>
              <a:t>Codd</a:t>
            </a:r>
            <a:r>
              <a:rPr lang="pt-BR" dirty="0" smtClean="0"/>
              <a:t> em 1969.</a:t>
            </a:r>
          </a:p>
          <a:p>
            <a:r>
              <a:rPr lang="pt-BR" dirty="0" smtClean="0"/>
              <a:t>Os dados são representados por </a:t>
            </a:r>
            <a:r>
              <a:rPr lang="pt-BR" dirty="0" err="1" smtClean="0"/>
              <a:t>Tuplas</a:t>
            </a:r>
            <a:r>
              <a:rPr lang="pt-BR" dirty="0" smtClean="0"/>
              <a:t> (ou Registros, ou Linhas de Tabela com Atributos) agrupadas em </a:t>
            </a:r>
            <a:r>
              <a:rPr lang="pt-BR" b="1" dirty="0" smtClean="0"/>
              <a:t>Relações</a:t>
            </a:r>
            <a:r>
              <a:rPr lang="pt-BR" dirty="0" smtClean="0"/>
              <a:t> (vulgarmente Tabelas)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0" y="2772145"/>
            <a:ext cx="7073717" cy="1734689"/>
          </a:xfrm>
          <a:prstGeom prst="rect">
            <a:avLst/>
          </a:prstGeom>
          <a:ln w="85725" cap="sq">
            <a:solidFill>
              <a:srgbClr val="7030A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262550" y="2203789"/>
            <a:ext cx="90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Relação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62550" y="3639490"/>
            <a:ext cx="7073717" cy="135805"/>
          </a:xfrm>
          <a:prstGeom prst="rect">
            <a:avLst/>
          </a:prstGeom>
          <a:noFill/>
          <a:ln w="50800">
            <a:solidFill>
              <a:srgbClr val="FAA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381532" y="3522726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AA429"/>
                </a:solidFill>
              </a:rPr>
              <a:t>Tupla</a:t>
            </a:r>
            <a:r>
              <a:rPr lang="pt-BR" b="1" dirty="0" smtClean="0">
                <a:solidFill>
                  <a:srgbClr val="FAA429"/>
                </a:solidFill>
              </a:rPr>
              <a:t> ou Registro</a:t>
            </a:r>
            <a:endParaRPr lang="pt-BR" b="1" dirty="0">
              <a:solidFill>
                <a:srgbClr val="FAA429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530038" y="2573121"/>
            <a:ext cx="1167895" cy="221616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466664" y="4901568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5024"/>
                </a:solidFill>
              </a:rPr>
              <a:t>Atributo</a:t>
            </a:r>
            <a:endParaRPr lang="pt-BR" b="1" dirty="0">
              <a:solidFill>
                <a:srgbClr val="0050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9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Relacional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23930"/>
            <a:ext cx="8775020" cy="1022154"/>
          </a:xfrm>
        </p:spPr>
        <p:txBody>
          <a:bodyPr>
            <a:normAutofit/>
          </a:bodyPr>
          <a:lstStyle/>
          <a:p>
            <a:r>
              <a:rPr lang="pt-BR" dirty="0" smtClean="0"/>
              <a:t>Exemplo de Modelo dos </a:t>
            </a:r>
            <a:r>
              <a:rPr lang="pt-BR" dirty="0"/>
              <a:t>Dados Adicionais de \Exemplos\Bolsa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6488" t="16634" r="24971" b="17228"/>
          <a:stretch/>
        </p:blipFill>
        <p:spPr>
          <a:xfrm>
            <a:off x="1004935" y="1465684"/>
            <a:ext cx="6744832" cy="52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Relacional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23930"/>
            <a:ext cx="8775020" cy="3991690"/>
          </a:xfrm>
        </p:spPr>
        <p:txBody>
          <a:bodyPr>
            <a:normAutofit/>
          </a:bodyPr>
          <a:lstStyle/>
          <a:p>
            <a:r>
              <a:rPr lang="pt-BR" dirty="0" smtClean="0"/>
              <a:t>Cada </a:t>
            </a:r>
            <a:r>
              <a:rPr lang="pt-BR" dirty="0" err="1" smtClean="0"/>
              <a:t>Tupla</a:t>
            </a:r>
            <a:r>
              <a:rPr lang="pt-BR" dirty="0" smtClean="0"/>
              <a:t> ou Registro equivale a um predicado, uma afirmação sobre o domínio. Por exemplo: Existe um Funcionário de nome Alexandre de Moraes, de ramal 458 ...</a:t>
            </a:r>
          </a:p>
          <a:p>
            <a:endParaRPr lang="pt-BR" dirty="0" smtClean="0"/>
          </a:p>
          <a:p>
            <a:r>
              <a:rPr lang="pt-BR" dirty="0" smtClean="0"/>
              <a:t>Este esquema permite avaliações de cláusulas de lógica de primeira ordem, do tipo:</a:t>
            </a:r>
          </a:p>
          <a:p>
            <a:pPr lvl="1"/>
            <a:r>
              <a:rPr lang="pt-BR" dirty="0" smtClean="0"/>
              <a:t>Existe um Funcionário chamado Fulano</a:t>
            </a:r>
          </a:p>
          <a:p>
            <a:pPr lvl="1"/>
            <a:r>
              <a:rPr lang="pt-BR" dirty="0" smtClean="0"/>
              <a:t>Para todo Fundo, a soma das participações dos sócios é 100%</a:t>
            </a:r>
          </a:p>
          <a:p>
            <a:endParaRPr lang="pt-BR" dirty="0" smtClean="0"/>
          </a:p>
          <a:p>
            <a:r>
              <a:rPr lang="pt-BR" dirty="0" smtClean="0"/>
              <a:t>As tabelas podem conter </a:t>
            </a:r>
            <a:r>
              <a:rPr lang="pt-BR" b="1" dirty="0" smtClean="0"/>
              <a:t>chaves. </a:t>
            </a:r>
            <a:r>
              <a:rPr lang="pt-BR" dirty="0" smtClean="0"/>
              <a:t>As chaves são atributos ou conjuntos de atributos que identificam unicamente um registro. Um valor de chave não pode ocorrer em dois registros ao mesmo tempo: deve ser única. </a:t>
            </a:r>
            <a:endParaRPr lang="pt-BR" dirty="0"/>
          </a:p>
          <a:p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72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Relacional - Normalização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23930"/>
            <a:ext cx="8921714" cy="4562058"/>
          </a:xfrm>
        </p:spPr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 smtClean="0"/>
              <a:t>Normalização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Quanto </a:t>
            </a:r>
            <a:r>
              <a:rPr lang="pt-BR" b="1" dirty="0" smtClean="0"/>
              <a:t>mais normalizado</a:t>
            </a:r>
            <a:r>
              <a:rPr lang="pt-BR" dirty="0" smtClean="0"/>
              <a:t> o esquema relacional, </a:t>
            </a:r>
            <a:r>
              <a:rPr lang="pt-BR" b="1" dirty="0" smtClean="0"/>
              <a:t>menos vulnerável a inconsistências e mais fácil de manter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Existem definições formais dos graus de normalização, mas vamos adotar uma abordagem mais intuitiva e vamos nos preocupar em montar um esquema de tabelas que tenha um </a:t>
            </a:r>
            <a:r>
              <a:rPr lang="pt-BR" b="1" dirty="0" smtClean="0"/>
              <a:t>baixo índice de redundância</a:t>
            </a:r>
            <a:r>
              <a:rPr lang="pt-BR" dirty="0" smtClean="0"/>
              <a:t>, mesmo que não seja zero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Grosso Modo, devemos nos preocupar em distribuir os atributos em tabelas de forma que cada informação figure </a:t>
            </a:r>
            <a:r>
              <a:rPr lang="pt-BR" b="1" dirty="0" smtClean="0"/>
              <a:t>APENAS UMA VEZ</a:t>
            </a:r>
            <a:r>
              <a:rPr lang="pt-BR" dirty="0" smtClean="0"/>
              <a:t> no modelo. Ou seja, para alterar uma informação, devemos fazer </a:t>
            </a:r>
            <a:r>
              <a:rPr lang="pt-BR" b="1" dirty="0" smtClean="0"/>
              <a:t>UM NÚMERO MÍNIMO DE OPERAÇÕES</a:t>
            </a:r>
            <a:r>
              <a:rPr lang="pt-BR" dirty="0" smtClean="0"/>
              <a:t>. 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Devemos evitar </a:t>
            </a:r>
            <a:r>
              <a:rPr lang="pt-BR" b="1" dirty="0" smtClean="0"/>
              <a:t>REDUNDÂNCIAS</a:t>
            </a:r>
            <a:r>
              <a:rPr lang="pt-BR" dirty="0" smtClean="0"/>
              <a:t> para evitar </a:t>
            </a:r>
            <a:r>
              <a:rPr lang="pt-BR" b="1" dirty="0" smtClean="0"/>
              <a:t>INCONSISTÊNCIAS</a:t>
            </a:r>
            <a:endParaRPr lang="pt-BR" b="1" dirty="0"/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7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Modelagem Relacional – pensar um pouco antes de fazer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1023930"/>
            <a:ext cx="8921714" cy="5077932"/>
          </a:xfrm>
        </p:spPr>
        <p:txBody>
          <a:bodyPr>
            <a:normAutofit/>
          </a:bodyPr>
          <a:lstStyle/>
          <a:p>
            <a:r>
              <a:rPr lang="pt-BR" dirty="0" smtClean="0"/>
              <a:t>O ideal é termos um mínimo de planejamento no momento de imaginar nossa estrutura de tabelas e atributos. </a:t>
            </a:r>
          </a:p>
          <a:p>
            <a:r>
              <a:rPr lang="pt-BR" dirty="0" smtClean="0"/>
              <a:t>Esta estrutura pode mudar posteriormente, mas vale a pena planejar antes</a:t>
            </a:r>
          </a:p>
          <a:p>
            <a:r>
              <a:rPr lang="pt-BR" dirty="0" smtClean="0"/>
              <a:t>Existe um trade-off entre Detalhamento do Planejamento x Agilidade da implementação.</a:t>
            </a:r>
          </a:p>
          <a:p>
            <a:r>
              <a:rPr lang="pt-BR" dirty="0" smtClean="0"/>
              <a:t>Algumas ferramentas ajudam na criação de pequenos modelos relacionais.</a:t>
            </a:r>
          </a:p>
          <a:p>
            <a:r>
              <a:rPr lang="pt-BR" dirty="0" smtClean="0"/>
              <a:t>A ideia, principalmente no caso de uma aplicação como Self-Service BI, é que o diagrama seja nosso escravo e não que sejamos escravos do diagrama.</a:t>
            </a:r>
          </a:p>
          <a:p>
            <a:r>
              <a:rPr lang="pt-BR" dirty="0" smtClean="0"/>
              <a:t>Uma ferramenta fácil de usar e que está disponível gratuitamente é:</a:t>
            </a:r>
          </a:p>
          <a:p>
            <a:pPr lvl="1"/>
            <a:r>
              <a:rPr lang="pt-BR" dirty="0">
                <a:hlinkClick r:id="rId2"/>
              </a:rPr>
              <a:t>https://www.genmymodel.com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pPr lvl="1"/>
            <a:r>
              <a:rPr lang="pt-BR" dirty="0" smtClean="0"/>
              <a:t>A ferramenta é gratuita para modelos pequenos.</a:t>
            </a:r>
          </a:p>
          <a:p>
            <a:pPr lvl="1"/>
            <a:r>
              <a:rPr lang="pt-BR" dirty="0" smtClean="0"/>
              <a:t>Se o modelo for maior do que cabe na ferramenta, pode ser que estejamos falando de uma solução de repositório de dados que não pode ser suportado por BI Self-Service com o Excel como repositório. 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3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Modelagem Relacional – Exemplo de redundância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5288" t="27129" r="55481" b="54638"/>
          <a:stretch/>
        </p:blipFill>
        <p:spPr>
          <a:xfrm>
            <a:off x="2171699" y="901044"/>
            <a:ext cx="3103685" cy="176910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63410" y="4012102"/>
            <a:ext cx="8300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Problemas: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Campos com vários 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Vários campos significando a mesma coisa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Redundância, pois alguns campos dependem de um campo que não é chave, ou seja, de um campo que se repete na tabela: Especialidade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10" y="2843164"/>
            <a:ext cx="8625254" cy="10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910D7D7E-6E52-4FEC-ACD0-D705ABBF784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12184</TotalTime>
  <Words>2535</Words>
  <Application>Microsoft Office PowerPoint</Application>
  <PresentationFormat>Apresentação na tela (4:3)</PresentationFormat>
  <Paragraphs>341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Excel para BI Self Service</vt:lpstr>
      <vt:lpstr>Esta semana: Excel como repositório</vt:lpstr>
      <vt:lpstr>Arquitetura Self Service BI de Referência</vt:lpstr>
      <vt:lpstr>Modelagem Relacional</vt:lpstr>
      <vt:lpstr>Modelagem Relacional</vt:lpstr>
      <vt:lpstr>Modelagem Relacional</vt:lpstr>
      <vt:lpstr>Modelagem Relacional - Normalização</vt:lpstr>
      <vt:lpstr>Modelagem Relacional – pensar um pouco antes de fazer</vt:lpstr>
      <vt:lpstr>Modelagem Relacional – Exemplo de redundância</vt:lpstr>
      <vt:lpstr>Modelagem Relacional – Normalizando</vt:lpstr>
      <vt:lpstr>SGBD – Sistema gerenciador de banco de dados</vt:lpstr>
      <vt:lpstr>Uso de Tabela (ListObject)</vt:lpstr>
      <vt:lpstr>Uso de Tabela (ListObject)</vt:lpstr>
      <vt:lpstr>Uso de Tabela (ListObject) - Fórmulas</vt:lpstr>
      <vt:lpstr>Uso de Tabela (ListObject) – Fórmulas inconsistentes</vt:lpstr>
      <vt:lpstr>Uso de Tabela (ListObject) – Adicionar linha</vt:lpstr>
      <vt:lpstr>Uso de Tabela (ListObject) – Funções Adicionais</vt:lpstr>
      <vt:lpstr>Uso de Tabela (ListObject) – Funções Adicionais - ProcT</vt:lpstr>
      <vt:lpstr>Uso de Tabela (ListObject) – Funções Adicionais - ProcT</vt:lpstr>
      <vt:lpstr>Uso de Tabela (ListObject) – Funções Adicionais - ProcT</vt:lpstr>
      <vt:lpstr>Uso de Tabela (ListObject) – Funções Adicionais - ProcT</vt:lpstr>
      <vt:lpstr>Uso de Tabela (ListObject) – Funções Adicionais - FiltraColuna</vt:lpstr>
      <vt:lpstr>Uso de Tabela (ListObject) – Funções Adicionais - DeslocT</vt:lpstr>
      <vt:lpstr>Relacionamento entre tabelas – Escolha da chave de ligação</vt:lpstr>
      <vt:lpstr>Relacionamento entre tabelas – Escolha da chave de ligação</vt:lpstr>
      <vt:lpstr>Relacionamento entre tabelas – Escolha da chave de ligação - Exemplo</vt:lpstr>
      <vt:lpstr>Validações – Validação simples de preenchimento</vt:lpstr>
      <vt:lpstr>Validações – Lista de Opções</vt:lpstr>
      <vt:lpstr>Validações – Lista de Opções</vt:lpstr>
      <vt:lpstr>Validações – Formatação Condicional</vt:lpstr>
      <vt:lpstr>Validações – Formatação Condicional</vt:lpstr>
      <vt:lpstr>Validações – Formatação Condicional</vt:lpstr>
      <vt:lpstr>Planilha de Índice</vt:lpstr>
      <vt:lpstr>Fragmentação das Tabelas em várias Pastas de Trabalho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425</cp:revision>
  <cp:lastPrinted>2017-01-26T16:55:59Z</cp:lastPrinted>
  <dcterms:created xsi:type="dcterms:W3CDTF">2016-08-28T16:01:47Z</dcterms:created>
  <dcterms:modified xsi:type="dcterms:W3CDTF">2018-01-12T16:31:40Z</dcterms:modified>
</cp:coreProperties>
</file>